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1"/>
  </p:notesMasterIdLst>
  <p:handoutMasterIdLst>
    <p:handoutMasterId r:id="rId12"/>
  </p:handoutMasterIdLst>
  <p:sldIdLst>
    <p:sldId id="326" r:id="rId3"/>
    <p:sldId id="313" r:id="rId4"/>
    <p:sldId id="321" r:id="rId5"/>
    <p:sldId id="319" r:id="rId6"/>
    <p:sldId id="317" r:id="rId7"/>
    <p:sldId id="311" r:id="rId8"/>
    <p:sldId id="324" r:id="rId9"/>
    <p:sldId id="325"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CB3B"/>
    <a:srgbClr val="006847"/>
    <a:srgbClr val="DBE245"/>
    <a:srgbClr val="139473"/>
    <a:srgbClr val="D54F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93" autoAdjust="0"/>
    <p:restoredTop sz="67030" autoAdjust="0"/>
  </p:normalViewPr>
  <p:slideViewPr>
    <p:cSldViewPr snapToGrid="0">
      <p:cViewPr varScale="1">
        <p:scale>
          <a:sx n="131" d="100"/>
          <a:sy n="131" d="100"/>
        </p:scale>
        <p:origin x="184" y="584"/>
      </p:cViewPr>
      <p:guideLst/>
    </p:cSldViewPr>
  </p:slideViewPr>
  <p:outlineViewPr>
    <p:cViewPr>
      <p:scale>
        <a:sx n="33" d="100"/>
        <a:sy n="33" d="100"/>
      </p:scale>
      <p:origin x="0" y="-2028"/>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91" d="100"/>
          <a:sy n="91" d="100"/>
        </p:scale>
        <p:origin x="370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0" i="0" u="none" strike="noStrike" dirty="0">
                <a:effectLst/>
              </a:rPr>
              <a:t>Percent of Full-Time First-Time Undergraduates Awarded Pell Grants</a:t>
            </a:r>
            <a:endParaRPr lang="en-US" b="1" i="0" dirty="0">
              <a:effectLst/>
            </a:endParaRPr>
          </a:p>
          <a:p>
            <a:pPr>
              <a:defRPr/>
            </a:pPr>
            <a:r>
              <a:rPr lang="en-US" b="0" i="0" u="none" strike="noStrike" dirty="0">
                <a:effectLst/>
              </a:rPr>
              <a:t>USF vs. Florida Public Research Universities</a:t>
            </a:r>
            <a:endParaRPr lang="en-US" b="1" i="0" dirty="0">
              <a:effectLst/>
            </a:endParaRPr>
          </a:p>
        </c:rich>
      </c:tx>
      <c:layout>
        <c:manualLayout>
          <c:xMode val="edge"/>
          <c:yMode val="edge"/>
          <c:x val="0.157115852197765"/>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5056158977617906E-2"/>
          <c:y val="0.22075779891991901"/>
          <c:w val="0.917840495365562"/>
          <c:h val="0.64407667051693696"/>
        </c:manualLayout>
      </c:layout>
      <c:lineChart>
        <c:grouping val="stacked"/>
        <c:varyColors val="0"/>
        <c:ser>
          <c:idx val="1"/>
          <c:order val="1"/>
          <c:tx>
            <c:strRef>
              <c:f>Sheet1!$C$1</c:f>
              <c:strCache>
                <c:ptCount val="1"/>
                <c:pt idx="0">
                  <c:v>Peer Group Mean</c:v>
                </c:pt>
              </c:strCache>
            </c:strRef>
          </c:tx>
          <c:spPr>
            <a:ln w="28575" cap="rnd">
              <a:solidFill>
                <a:srgbClr val="9BCB3B"/>
              </a:solidFill>
              <a:round/>
            </a:ln>
            <a:effectLst/>
          </c:spPr>
          <c:marker>
            <c:symbol val="circle"/>
            <c:size val="5"/>
            <c:spPr>
              <a:noFill/>
              <a:ln w="0">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AY 2010-2011</c:v>
                </c:pt>
                <c:pt idx="1">
                  <c:v>AY 2011-2012</c:v>
                </c:pt>
                <c:pt idx="2">
                  <c:v>AY 2012-2013</c:v>
                </c:pt>
                <c:pt idx="3">
                  <c:v>AY 2013-2014</c:v>
                </c:pt>
                <c:pt idx="4">
                  <c:v>AY 2014-2015</c:v>
                </c:pt>
              </c:strCache>
            </c:strRef>
          </c:cat>
          <c:val>
            <c:numRef>
              <c:f>Sheet1!$C$2:$C$6</c:f>
              <c:numCache>
                <c:formatCode>General</c:formatCode>
                <c:ptCount val="5"/>
                <c:pt idx="0">
                  <c:v>35</c:v>
                </c:pt>
                <c:pt idx="1">
                  <c:v>36</c:v>
                </c:pt>
                <c:pt idx="2">
                  <c:v>35</c:v>
                </c:pt>
                <c:pt idx="3">
                  <c:v>35</c:v>
                </c:pt>
                <c:pt idx="4">
                  <c:v>34</c:v>
                </c:pt>
              </c:numCache>
            </c:numRef>
          </c:val>
          <c:smooth val="0"/>
          <c:extLst>
            <c:ext xmlns:c16="http://schemas.microsoft.com/office/drawing/2014/chart" uri="{C3380CC4-5D6E-409C-BE32-E72D297353CC}">
              <c16:uniqueId val="{00000000-ECEC-AA43-AADA-10A030B2616C}"/>
            </c:ext>
          </c:extLst>
        </c:ser>
        <c:dLbls>
          <c:showLegendKey val="0"/>
          <c:showVal val="0"/>
          <c:showCatName val="0"/>
          <c:showSerName val="0"/>
          <c:showPercent val="0"/>
          <c:showBubbleSize val="0"/>
        </c:dLbls>
        <c:marker val="1"/>
        <c:smooth val="0"/>
        <c:axId val="-789328304"/>
        <c:axId val="-907082416"/>
      </c:lineChart>
      <c:lineChart>
        <c:grouping val="stacked"/>
        <c:varyColors val="0"/>
        <c:ser>
          <c:idx val="0"/>
          <c:order val="0"/>
          <c:tx>
            <c:strRef>
              <c:f>Sheet1!$B$1</c:f>
              <c:strCache>
                <c:ptCount val="1"/>
                <c:pt idx="0">
                  <c:v>USF</c:v>
                </c:pt>
              </c:strCache>
            </c:strRef>
          </c:tx>
          <c:spPr>
            <a:ln w="28575" cap="rnd">
              <a:solidFill>
                <a:srgbClr val="006847"/>
              </a:solidFill>
              <a:round/>
            </a:ln>
            <a:effectLst/>
          </c:spPr>
          <c:marker>
            <c:symbol val="circle"/>
            <c:size val="5"/>
            <c:spPr>
              <a:noFill/>
              <a:ln w="0">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AY 2010-2011</c:v>
                </c:pt>
                <c:pt idx="1">
                  <c:v>AY 2011-2012</c:v>
                </c:pt>
                <c:pt idx="2">
                  <c:v>AY 2012-2013</c:v>
                </c:pt>
                <c:pt idx="3">
                  <c:v>AY 2013-2014</c:v>
                </c:pt>
                <c:pt idx="4">
                  <c:v>AY 2014-2015</c:v>
                </c:pt>
              </c:strCache>
            </c:strRef>
          </c:cat>
          <c:val>
            <c:numRef>
              <c:f>Sheet1!$B$2:$B$6</c:f>
              <c:numCache>
                <c:formatCode>General</c:formatCode>
                <c:ptCount val="5"/>
                <c:pt idx="0">
                  <c:v>42</c:v>
                </c:pt>
                <c:pt idx="1">
                  <c:v>44</c:v>
                </c:pt>
                <c:pt idx="2">
                  <c:v>42</c:v>
                </c:pt>
                <c:pt idx="3">
                  <c:v>40</c:v>
                </c:pt>
                <c:pt idx="4">
                  <c:v>36</c:v>
                </c:pt>
              </c:numCache>
            </c:numRef>
          </c:val>
          <c:smooth val="0"/>
          <c:extLst>
            <c:ext xmlns:c16="http://schemas.microsoft.com/office/drawing/2014/chart" uri="{C3380CC4-5D6E-409C-BE32-E72D297353CC}">
              <c16:uniqueId val="{00000001-ECEC-AA43-AADA-10A030B2616C}"/>
            </c:ext>
          </c:extLst>
        </c:ser>
        <c:dLbls>
          <c:showLegendKey val="0"/>
          <c:showVal val="0"/>
          <c:showCatName val="0"/>
          <c:showSerName val="0"/>
          <c:showPercent val="0"/>
          <c:showBubbleSize val="0"/>
        </c:dLbls>
        <c:marker val="1"/>
        <c:smooth val="0"/>
        <c:axId val="-789369424"/>
        <c:axId val="-789153968"/>
      </c:lineChart>
      <c:catAx>
        <c:axId val="-78932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07082416"/>
        <c:crosses val="autoZero"/>
        <c:auto val="1"/>
        <c:lblAlgn val="ctr"/>
        <c:lblOffset val="100"/>
        <c:noMultiLvlLbl val="0"/>
      </c:catAx>
      <c:valAx>
        <c:axId val="-907082416"/>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9328304"/>
        <c:crosses val="autoZero"/>
        <c:crossBetween val="between"/>
        <c:majorUnit val="10"/>
      </c:valAx>
      <c:valAx>
        <c:axId val="-789153968"/>
        <c:scaling>
          <c:orientation val="minMax"/>
        </c:scaling>
        <c:delete val="1"/>
        <c:axPos val="r"/>
        <c:numFmt formatCode="General" sourceLinked="0"/>
        <c:majorTickMark val="out"/>
        <c:minorTickMark val="none"/>
        <c:tickLblPos val="nextTo"/>
        <c:crossAx val="-789369424"/>
        <c:crosses val="max"/>
        <c:crossBetween val="between"/>
      </c:valAx>
      <c:catAx>
        <c:axId val="-789369424"/>
        <c:scaling>
          <c:orientation val="minMax"/>
        </c:scaling>
        <c:delete val="1"/>
        <c:axPos val="b"/>
        <c:numFmt formatCode="General" sourceLinked="1"/>
        <c:majorTickMark val="out"/>
        <c:minorTickMark val="none"/>
        <c:tickLblPos val="nextTo"/>
        <c:crossAx val="-78915396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rgbClr val="006847"/>
                </a:solidFill>
                <a:latin typeface="+mn-lt"/>
                <a:ea typeface="+mn-ea"/>
                <a:cs typeface="+mn-cs"/>
              </a:defRPr>
            </a:pPr>
            <a:r>
              <a:rPr lang="en-US"/>
              <a:t>Impact of Textbook Costs on Students</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006847"/>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9BCB3B"/>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rgbClr val="006847"/>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Take fewer courses</c:v>
                </c:pt>
                <c:pt idx="1">
                  <c:v>Don't register for a specific course</c:v>
                </c:pt>
                <c:pt idx="2">
                  <c:v>Drop a course</c:v>
                </c:pt>
                <c:pt idx="3">
                  <c:v>Withdraw from a course</c:v>
                </c:pt>
                <c:pt idx="4">
                  <c:v>Earn a poor grade because I could not afford to buy the textbook</c:v>
                </c:pt>
                <c:pt idx="5">
                  <c:v>Fail a course because I could not buy the textbook</c:v>
                </c:pt>
                <c:pt idx="6">
                  <c:v>Don't purchase the required textbook</c:v>
                </c:pt>
              </c:strCache>
            </c:strRef>
          </c:cat>
          <c:val>
            <c:numRef>
              <c:f>Sheet1!$B$2:$B$8</c:f>
              <c:numCache>
                <c:formatCode>0.0%</c:formatCode>
                <c:ptCount val="7"/>
                <c:pt idx="0">
                  <c:v>0.47599999999999998</c:v>
                </c:pt>
                <c:pt idx="1">
                  <c:v>0.45500000000000002</c:v>
                </c:pt>
                <c:pt idx="2">
                  <c:v>0.26100000000000001</c:v>
                </c:pt>
                <c:pt idx="3">
                  <c:v>0.20699999999999999</c:v>
                </c:pt>
                <c:pt idx="4">
                  <c:v>0.376</c:v>
                </c:pt>
                <c:pt idx="5">
                  <c:v>0.19800000000000001</c:v>
                </c:pt>
                <c:pt idx="6">
                  <c:v>0.66600000000000004</c:v>
                </c:pt>
              </c:numCache>
            </c:numRef>
          </c:val>
          <c:extLst>
            <c:ext xmlns:c16="http://schemas.microsoft.com/office/drawing/2014/chart" uri="{C3380CC4-5D6E-409C-BE32-E72D297353CC}">
              <c16:uniqueId val="{00000000-0F1B-C54C-A9E3-34E4CCED7A92}"/>
            </c:ext>
          </c:extLst>
        </c:ser>
        <c:ser>
          <c:idx val="1"/>
          <c:order val="1"/>
          <c:tx>
            <c:strRef>
              <c:f>Sheet1!$C$1</c:f>
              <c:strCache>
                <c:ptCount val="1"/>
                <c:pt idx="0">
                  <c:v>Column1</c:v>
                </c:pt>
              </c:strCache>
            </c:strRef>
          </c:tx>
          <c:spPr>
            <a:solidFill>
              <a:schemeClr val="accent6"/>
            </a:solidFill>
            <a:ln>
              <a:noFill/>
            </a:ln>
            <a:effectLst/>
          </c:spPr>
          <c:invertIfNegative val="0"/>
          <c:cat>
            <c:strRef>
              <c:f>Sheet1!$A$2:$A$8</c:f>
              <c:strCache>
                <c:ptCount val="7"/>
                <c:pt idx="0">
                  <c:v>Take fewer courses</c:v>
                </c:pt>
                <c:pt idx="1">
                  <c:v>Don't register for a specific course</c:v>
                </c:pt>
                <c:pt idx="2">
                  <c:v>Drop a course</c:v>
                </c:pt>
                <c:pt idx="3">
                  <c:v>Withdraw from a course</c:v>
                </c:pt>
                <c:pt idx="4">
                  <c:v>Earn a poor grade because I could not afford to buy the textbook</c:v>
                </c:pt>
                <c:pt idx="5">
                  <c:v>Fail a course because I could not buy the textbook</c:v>
                </c:pt>
                <c:pt idx="6">
                  <c:v>Don't purchase the required textbook</c:v>
                </c:pt>
              </c:strCache>
            </c:strRef>
          </c:cat>
          <c:val>
            <c:numRef>
              <c:f>Sheet1!$C$2:$C$8</c:f>
              <c:numCache>
                <c:formatCode>General</c:formatCode>
                <c:ptCount val="7"/>
              </c:numCache>
            </c:numRef>
          </c:val>
          <c:extLst>
            <c:ext xmlns:c16="http://schemas.microsoft.com/office/drawing/2014/chart" uri="{C3380CC4-5D6E-409C-BE32-E72D297353CC}">
              <c16:uniqueId val="{00000001-0F1B-C54C-A9E3-34E4CCED7A92}"/>
            </c:ext>
          </c:extLst>
        </c:ser>
        <c:ser>
          <c:idx val="2"/>
          <c:order val="2"/>
          <c:tx>
            <c:strRef>
              <c:f>Sheet1!$D$1</c:f>
              <c:strCache>
                <c:ptCount val="1"/>
                <c:pt idx="0">
                  <c:v>Column2</c:v>
                </c:pt>
              </c:strCache>
            </c:strRef>
          </c:tx>
          <c:spPr>
            <a:solidFill>
              <a:schemeClr val="accent6">
                <a:shade val="65000"/>
              </a:schemeClr>
            </a:solidFill>
            <a:ln>
              <a:noFill/>
            </a:ln>
            <a:effectLst/>
          </c:spPr>
          <c:invertIfNegative val="0"/>
          <c:cat>
            <c:strRef>
              <c:f>Sheet1!$A$2:$A$8</c:f>
              <c:strCache>
                <c:ptCount val="7"/>
                <c:pt idx="0">
                  <c:v>Take fewer courses</c:v>
                </c:pt>
                <c:pt idx="1">
                  <c:v>Don't register for a specific course</c:v>
                </c:pt>
                <c:pt idx="2">
                  <c:v>Drop a course</c:v>
                </c:pt>
                <c:pt idx="3">
                  <c:v>Withdraw from a course</c:v>
                </c:pt>
                <c:pt idx="4">
                  <c:v>Earn a poor grade because I could not afford to buy the textbook</c:v>
                </c:pt>
                <c:pt idx="5">
                  <c:v>Fail a course because I could not buy the textbook</c:v>
                </c:pt>
                <c:pt idx="6">
                  <c:v>Don't purchase the required textbook</c:v>
                </c:pt>
              </c:strCache>
            </c:strRef>
          </c:cat>
          <c:val>
            <c:numRef>
              <c:f>Sheet1!$D$2:$D$8</c:f>
              <c:numCache>
                <c:formatCode>General</c:formatCode>
                <c:ptCount val="7"/>
              </c:numCache>
            </c:numRef>
          </c:val>
          <c:extLst>
            <c:ext xmlns:c16="http://schemas.microsoft.com/office/drawing/2014/chart" uri="{C3380CC4-5D6E-409C-BE32-E72D297353CC}">
              <c16:uniqueId val="{00000002-0F1B-C54C-A9E3-34E4CCED7A92}"/>
            </c:ext>
          </c:extLst>
        </c:ser>
        <c:dLbls>
          <c:showLegendKey val="0"/>
          <c:showVal val="0"/>
          <c:showCatName val="0"/>
          <c:showSerName val="0"/>
          <c:showPercent val="0"/>
          <c:showBubbleSize val="0"/>
        </c:dLbls>
        <c:gapWidth val="0"/>
        <c:overlap val="73"/>
        <c:axId val="-796531632"/>
        <c:axId val="-787466640"/>
      </c:barChart>
      <c:catAx>
        <c:axId val="-79653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t" anchorCtr="1"/>
          <a:lstStyle/>
          <a:p>
            <a:pPr>
              <a:defRPr sz="1050" b="1" i="0" u="none" strike="noStrike" kern="1200" baseline="0">
                <a:solidFill>
                  <a:srgbClr val="006847"/>
                </a:solidFill>
                <a:latin typeface="+mn-lt"/>
                <a:ea typeface="+mn-ea"/>
                <a:cs typeface="+mn-cs"/>
              </a:defRPr>
            </a:pPr>
            <a:endParaRPr lang="en-US"/>
          </a:p>
        </c:txPr>
        <c:crossAx val="-787466640"/>
        <c:crossesAt val="0"/>
        <c:auto val="1"/>
        <c:lblAlgn val="l"/>
        <c:lblOffset val="100"/>
        <c:noMultiLvlLbl val="0"/>
      </c:catAx>
      <c:valAx>
        <c:axId val="-787466640"/>
        <c:scaling>
          <c:orientation val="minMax"/>
        </c:scaling>
        <c:delete val="0"/>
        <c:axPos val="l"/>
        <c:majorGridlines>
          <c:spPr>
            <a:ln w="6350" cap="flat" cmpd="sng" algn="ctr">
              <a:solidFill>
                <a:srgbClr val="DBE245"/>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6847"/>
                </a:solidFill>
                <a:latin typeface="+mn-lt"/>
                <a:ea typeface="+mn-ea"/>
                <a:cs typeface="+mn-cs"/>
              </a:defRPr>
            </a:pPr>
            <a:endParaRPr lang="en-US"/>
          </a:p>
        </c:txPr>
        <c:crossAx val="-796531632"/>
        <c:crosses val="autoZero"/>
        <c:crossBetween val="between"/>
      </c:valAx>
      <c:spPr>
        <a:noFill/>
        <a:ln>
          <a:noFill/>
        </a:ln>
        <a:effectLst/>
      </c:spPr>
    </c:plotArea>
    <c:plotVisOnly val="1"/>
    <c:dispBlanksAs val="gap"/>
    <c:showDLblsOverMax val="0"/>
  </c:chart>
  <c:spPr>
    <a:noFill/>
    <a:ln>
      <a:noFill/>
    </a:ln>
    <a:effectLst/>
  </c:spPr>
  <c:txPr>
    <a:bodyPr rot="0" vert="horz"/>
    <a:lstStyle/>
    <a:p>
      <a:pPr>
        <a:defRPr>
          <a:solidFill>
            <a:srgbClr val="006847"/>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Calibri Regular"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F1B5EDA-FE36-40D2-8154-116D4D704315}" type="datetimeFigureOut">
              <a:rPr lang="en-US" smtClean="0">
                <a:latin typeface="Calibri Regular" charset="0"/>
              </a:rPr>
              <a:t>3/7/19</a:t>
            </a:fld>
            <a:endParaRPr lang="en-US" dirty="0">
              <a:latin typeface="Calibri Regular"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Calibri Regular"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C1AC0A1-3EB2-4BA1-A3DF-9D2BB4ED1BED}" type="slidenum">
              <a:rPr lang="en-US" smtClean="0">
                <a:latin typeface="Calibri Regular" charset="0"/>
              </a:rPr>
              <a:t>‹#›</a:t>
            </a:fld>
            <a:endParaRPr lang="en-US" dirty="0">
              <a:latin typeface="Calibri Regular" charset="0"/>
            </a:endParaRPr>
          </a:p>
        </p:txBody>
      </p:sp>
    </p:spTree>
    <p:extLst>
      <p:ext uri="{BB962C8B-B14F-4D97-AF65-F5344CB8AC3E}">
        <p14:creationId xmlns:p14="http://schemas.microsoft.com/office/powerpoint/2010/main" val="157399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b="0" i="0">
                <a:latin typeface="Calibri Regular" charset="0"/>
              </a:defRPr>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b="0" i="0">
                <a:latin typeface="Calibri Regular" charset="0"/>
              </a:defRPr>
            </a:lvl1pPr>
          </a:lstStyle>
          <a:p>
            <a:fld id="{54DEB6FA-B3F9-4370-952B-B0020D61151D}" type="datetimeFigureOut">
              <a:rPr lang="en-US" smtClean="0"/>
              <a:pPr/>
              <a:t>3/7/19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b="0" i="0">
                <a:latin typeface="Calibri Regular" charset="0"/>
              </a:defRPr>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b="0" i="0">
                <a:latin typeface="Calibri Regular" charset="0"/>
              </a:defRPr>
            </a:lvl1pPr>
          </a:lstStyle>
          <a:p>
            <a:fld id="{2C2FC441-7B66-47F3-8F9C-314DE9538B56}" type="slidenum">
              <a:rPr lang="en-US" smtClean="0"/>
              <a:pPr/>
              <a:t>‹#›</a:t>
            </a:fld>
            <a:endParaRPr lang="en-US" dirty="0"/>
          </a:p>
        </p:txBody>
      </p:sp>
    </p:spTree>
    <p:extLst>
      <p:ext uri="{BB962C8B-B14F-4D97-AF65-F5344CB8AC3E}">
        <p14:creationId xmlns:p14="http://schemas.microsoft.com/office/powerpoint/2010/main" val="652260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Calibri Regular" charset="0"/>
        <a:ea typeface="+mn-ea"/>
        <a:cs typeface="+mn-cs"/>
      </a:defRPr>
    </a:lvl1pPr>
    <a:lvl2pPr marL="457200" algn="l" defTabSz="914400" rtl="0" eaLnBrk="1" latinLnBrk="0" hangingPunct="1">
      <a:defRPr sz="1200" b="0" i="0" kern="1200">
        <a:solidFill>
          <a:schemeClr val="tx1"/>
        </a:solidFill>
        <a:latin typeface="Calibri Regular" charset="0"/>
        <a:ea typeface="+mn-ea"/>
        <a:cs typeface="+mn-cs"/>
      </a:defRPr>
    </a:lvl2pPr>
    <a:lvl3pPr marL="914400" algn="l" defTabSz="914400" rtl="0" eaLnBrk="1" latinLnBrk="0" hangingPunct="1">
      <a:defRPr sz="1200" b="0" i="0" kern="1200">
        <a:solidFill>
          <a:schemeClr val="tx1"/>
        </a:solidFill>
        <a:latin typeface="Calibri Regular" charset="0"/>
        <a:ea typeface="+mn-ea"/>
        <a:cs typeface="+mn-cs"/>
      </a:defRPr>
    </a:lvl3pPr>
    <a:lvl4pPr marL="1371600" algn="l" defTabSz="914400" rtl="0" eaLnBrk="1" latinLnBrk="0" hangingPunct="1">
      <a:defRPr sz="1200" b="0" i="0" kern="1200">
        <a:solidFill>
          <a:schemeClr val="tx1"/>
        </a:solidFill>
        <a:latin typeface="Calibri Regular" charset="0"/>
        <a:ea typeface="+mn-ea"/>
        <a:cs typeface="+mn-cs"/>
      </a:defRPr>
    </a:lvl4pPr>
    <a:lvl5pPr marL="1828800" algn="l" defTabSz="914400" rtl="0" eaLnBrk="1" latinLnBrk="0" hangingPunct="1">
      <a:defRPr sz="1200" b="0" i="0" kern="1200">
        <a:solidFill>
          <a:schemeClr val="tx1"/>
        </a:solidFill>
        <a:latin typeface="Calibri Regular"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PowerPoint provides an overview of </a:t>
            </a:r>
            <a:r>
              <a:rPr lang="en-US" baseline="0" dirty="0"/>
              <a:t>textbook affordability at USF including:</a:t>
            </a:r>
          </a:p>
          <a:p>
            <a:endParaRPr lang="en-US" baseline="0" dirty="0"/>
          </a:p>
          <a:p>
            <a:pPr marL="228600" indent="-228600">
              <a:buAutoNum type="arabicPeriod"/>
            </a:pPr>
            <a:r>
              <a:rPr lang="en-US" baseline="0" dirty="0"/>
              <a:t>the impact on students; </a:t>
            </a:r>
          </a:p>
          <a:p>
            <a:pPr marL="228600" indent="-228600">
              <a:buAutoNum type="arabicPeriod"/>
            </a:pPr>
            <a:r>
              <a:rPr lang="en-US" baseline="0" dirty="0"/>
              <a:t>current legislation enacted</a:t>
            </a:r>
            <a:r>
              <a:rPr lang="en-US" dirty="0"/>
              <a:t> to address t</a:t>
            </a:r>
            <a:r>
              <a:rPr lang="en-US" baseline="0" dirty="0"/>
              <a:t>he problem;</a:t>
            </a:r>
            <a:r>
              <a:rPr lang="en-US" dirty="0"/>
              <a:t> </a:t>
            </a:r>
          </a:p>
          <a:p>
            <a:pPr marL="228600" indent="-228600">
              <a:buAutoNum type="arabicPeriod"/>
            </a:pPr>
            <a:r>
              <a:rPr lang="en-US" dirty="0"/>
              <a:t>library services and resources designed to help faculty promote textbook affordability; and</a:t>
            </a:r>
          </a:p>
          <a:p>
            <a:pPr marL="228600" indent="-228600">
              <a:buAutoNum type="arabicPeriod"/>
            </a:pPr>
            <a:r>
              <a:rPr lang="en-US" dirty="0"/>
              <a:t>what faculty and the institution can do to advance solutions. </a:t>
            </a:r>
          </a:p>
        </p:txBody>
      </p:sp>
      <p:sp>
        <p:nvSpPr>
          <p:cNvPr id="4" name="Slide Number Placeholder 3"/>
          <p:cNvSpPr>
            <a:spLocks noGrp="1"/>
          </p:cNvSpPr>
          <p:nvPr>
            <p:ph type="sldNum" sz="quarter" idx="10"/>
          </p:nvPr>
        </p:nvSpPr>
        <p:spPr/>
        <p:txBody>
          <a:bodyPr/>
          <a:lstStyle/>
          <a:p>
            <a:fld id="{2C2FC441-7B66-47F3-8F9C-314DE9538B56}" type="slidenum">
              <a:rPr lang="en-US" smtClean="0"/>
              <a:pPr/>
              <a:t>1</a:t>
            </a:fld>
            <a:endParaRPr lang="en-US" dirty="0"/>
          </a:p>
        </p:txBody>
      </p:sp>
    </p:spTree>
    <p:extLst>
      <p:ext uri="{BB962C8B-B14F-4D97-AF65-F5344CB8AC3E}">
        <p14:creationId xmlns:p14="http://schemas.microsoft.com/office/powerpoint/2010/main" val="3845522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Calibri Regular" charset="0"/>
                <a:ea typeface="+mn-ea"/>
                <a:cs typeface="+mn-cs"/>
              </a:rPr>
              <a:t>From January 2006 to July 2016, the Consumer Price Index for college tuition and fees increased 63 percent, compared with an increase of 21 percent for all items. Over that period, consumer prices for college textbooks increased 88 percent and housing at school (excluding board) increased 51 percent.</a:t>
            </a:r>
            <a:r>
              <a:rPr lang="en-US" baseline="0" dirty="0"/>
              <a:t> </a:t>
            </a:r>
            <a:r>
              <a:rPr lang="en-US" dirty="0"/>
              <a:t> </a:t>
            </a:r>
          </a:p>
          <a:p>
            <a:endParaRPr lang="en-US" dirty="0"/>
          </a:p>
          <a:p>
            <a:r>
              <a:rPr lang="en-US" dirty="0"/>
              <a:t>Source:  U.S. Bureau of Labor Statistics </a:t>
            </a:r>
          </a:p>
        </p:txBody>
      </p:sp>
      <p:sp>
        <p:nvSpPr>
          <p:cNvPr id="4" name="Slide Number Placeholder 3"/>
          <p:cNvSpPr>
            <a:spLocks noGrp="1"/>
          </p:cNvSpPr>
          <p:nvPr>
            <p:ph type="sldNum" sz="quarter" idx="10"/>
          </p:nvPr>
        </p:nvSpPr>
        <p:spPr/>
        <p:txBody>
          <a:bodyPr/>
          <a:lstStyle/>
          <a:p>
            <a:fld id="{2C2FC441-7B66-47F3-8F9C-314DE9538B56}" type="slidenum">
              <a:rPr lang="en-US" smtClean="0"/>
              <a:pPr/>
              <a:t>2</a:t>
            </a:fld>
            <a:endParaRPr lang="en-US" dirty="0"/>
          </a:p>
        </p:txBody>
      </p:sp>
    </p:spTree>
    <p:extLst>
      <p:ext uri="{BB962C8B-B14F-4D97-AF65-F5344CB8AC3E}">
        <p14:creationId xmlns:p14="http://schemas.microsoft.com/office/powerpoint/2010/main" val="4039911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3425" y="1173163"/>
            <a:ext cx="5575300" cy="3136900"/>
          </a:xfrm>
        </p:spPr>
      </p:sp>
      <p:sp>
        <p:nvSpPr>
          <p:cNvPr id="3" name="Notes Placeholder 2"/>
          <p:cNvSpPr>
            <a:spLocks noGrp="1"/>
          </p:cNvSpPr>
          <p:nvPr>
            <p:ph type="body" idx="1"/>
          </p:nvPr>
        </p:nvSpPr>
        <p:spPr/>
        <p:txBody>
          <a:bodyPr/>
          <a:lstStyle/>
          <a:p>
            <a:r>
              <a:rPr lang="en-US" dirty="0"/>
              <a:t>So, why are we focusing on textbook</a:t>
            </a:r>
            <a:r>
              <a:rPr lang="en-US" baseline="0" dirty="0"/>
              <a:t> costs?</a:t>
            </a:r>
            <a:endParaRPr lang="en-US" dirty="0"/>
          </a:p>
          <a:p>
            <a:endParaRPr lang="en-US" dirty="0"/>
          </a:p>
          <a:p>
            <a:r>
              <a:rPr lang="en-US" dirty="0"/>
              <a:t>First, all universities within the State University System</a:t>
            </a:r>
            <a:r>
              <a:rPr lang="en-US" baseline="0" dirty="0"/>
              <a:t> </a:t>
            </a:r>
            <a:r>
              <a:rPr lang="en-US" dirty="0"/>
              <a:t>are subject to a compliance regimen that</a:t>
            </a:r>
            <a:r>
              <a:rPr lang="en-US" baseline="0" dirty="0"/>
              <a:t> considers adoption dates, cost variation within courses with multiple sections, and duration of textbook usage</a:t>
            </a:r>
            <a:r>
              <a:rPr lang="en-US" dirty="0"/>
              <a:t>. </a:t>
            </a:r>
          </a:p>
          <a:p>
            <a:endParaRPr lang="en-US" dirty="0"/>
          </a:p>
          <a:p>
            <a:r>
              <a:rPr lang="en-US" dirty="0"/>
              <a:t>In the Fall of 2018, textbook costs per student credit hour will be considered in the calculation of PBF Metric 3</a:t>
            </a:r>
            <a:r>
              <a:rPr lang="en-US" baseline="0" dirty="0"/>
              <a:t>. The other variables include the cost of tuition, the number of credit hours to earn a BA, and the amount of financial aid available to students. </a:t>
            </a:r>
          </a:p>
          <a:p>
            <a:endParaRPr lang="en-US" baseline="0" dirty="0"/>
          </a:p>
          <a:p>
            <a:r>
              <a:rPr lang="en-US" baseline="0" dirty="0"/>
              <a:t>Finally, the escalating costs of textbooks and instructional materials introduce barriers to students who cannot afford to purchase them. </a:t>
            </a:r>
          </a:p>
          <a:p>
            <a:endParaRPr lang="en-US" baseline="0" dirty="0"/>
          </a:p>
          <a:p>
            <a:r>
              <a:rPr lang="en-US" baseline="0" dirty="0"/>
              <a:t>But in the end, we believe that reducing the cost of textbooks and instructional materials is simply the right thing to do!</a:t>
            </a:r>
            <a:endParaRPr lang="en-US" dirty="0"/>
          </a:p>
        </p:txBody>
      </p:sp>
      <p:sp>
        <p:nvSpPr>
          <p:cNvPr id="4" name="Slide Number Placeholder 3"/>
          <p:cNvSpPr>
            <a:spLocks noGrp="1"/>
          </p:cNvSpPr>
          <p:nvPr>
            <p:ph type="sldNum" sz="quarter" idx="10"/>
          </p:nvPr>
        </p:nvSpPr>
        <p:spPr/>
        <p:txBody>
          <a:bodyPr/>
          <a:lstStyle/>
          <a:p>
            <a:fld id="{2C2FC441-7B66-47F3-8F9C-314DE9538B56}" type="slidenum">
              <a:rPr lang="en-US" smtClean="0"/>
              <a:pPr/>
              <a:t>3</a:t>
            </a:fld>
            <a:endParaRPr lang="en-US" dirty="0"/>
          </a:p>
        </p:txBody>
      </p:sp>
    </p:spTree>
    <p:extLst>
      <p:ext uri="{BB962C8B-B14F-4D97-AF65-F5344CB8AC3E}">
        <p14:creationId xmlns:p14="http://schemas.microsoft.com/office/powerpoint/2010/main" val="552310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3425" y="1235075"/>
            <a:ext cx="5575300" cy="3136900"/>
          </a:xfrm>
        </p:spPr>
      </p:sp>
      <p:sp>
        <p:nvSpPr>
          <p:cNvPr id="3" name="Notes Placeholder 2"/>
          <p:cNvSpPr>
            <a:spLocks noGrp="1"/>
          </p:cNvSpPr>
          <p:nvPr>
            <p:ph type="body" idx="1"/>
          </p:nvPr>
        </p:nvSpPr>
        <p:spPr/>
        <p:txBody>
          <a:bodyPr/>
          <a:lstStyle/>
          <a:p>
            <a:r>
              <a:rPr lang="en-US" dirty="0"/>
              <a:t>The message to the President and Provost’s Textbook Affordability Task Force is ”It’s the Right Thing to Do.”  </a:t>
            </a:r>
          </a:p>
          <a:p>
            <a:endParaRPr lang="en-US" dirty="0"/>
          </a:p>
          <a:p>
            <a:r>
              <a:rPr lang="en-US" dirty="0"/>
              <a:t>We have a high percentage of Pell Grant recipients at USF</a:t>
            </a:r>
            <a:r>
              <a:rPr lang="en-US" baseline="0" dirty="0"/>
              <a:t> </a:t>
            </a:r>
            <a:r>
              <a:rPr lang="mr-IN" baseline="0" dirty="0"/>
              <a:t>–</a:t>
            </a:r>
            <a:r>
              <a:rPr lang="en-US" baseline="0" dirty="0"/>
              <a:t> 40.9%. </a:t>
            </a:r>
            <a:r>
              <a:rPr lang="en-US" dirty="0"/>
              <a:t>55% of all USF baccalaureate graduates received Pell Grants.</a:t>
            </a:r>
          </a:p>
          <a:p>
            <a:endParaRPr lang="en-US" dirty="0"/>
          </a:p>
          <a:p>
            <a:r>
              <a:rPr lang="en-US" dirty="0"/>
              <a:t>USF is justifiably recognized as a national model for eliminating the completion gap between Pell Grant recipients and those not receiving a Pell. </a:t>
            </a:r>
          </a:p>
          <a:p>
            <a:endParaRPr lang="en-US" dirty="0"/>
          </a:p>
          <a:p>
            <a:r>
              <a:rPr lang="en-US" dirty="0"/>
              <a:t>Source: Florida Board of Governors 2015-2016 Accountability Reports </a:t>
            </a:r>
          </a:p>
          <a:p>
            <a:endParaRPr lang="en-US" dirty="0"/>
          </a:p>
          <a:p>
            <a:endParaRPr lang="en-US" dirty="0"/>
          </a:p>
        </p:txBody>
      </p:sp>
      <p:sp>
        <p:nvSpPr>
          <p:cNvPr id="4" name="Slide Number Placeholder 3"/>
          <p:cNvSpPr>
            <a:spLocks noGrp="1"/>
          </p:cNvSpPr>
          <p:nvPr>
            <p:ph type="sldNum" sz="quarter" idx="10"/>
          </p:nvPr>
        </p:nvSpPr>
        <p:spPr/>
        <p:txBody>
          <a:bodyPr/>
          <a:lstStyle/>
          <a:p>
            <a:fld id="{2C2FC441-7B66-47F3-8F9C-314DE9538B56}" type="slidenum">
              <a:rPr lang="en-US" smtClean="0"/>
              <a:pPr/>
              <a:t>4</a:t>
            </a:fld>
            <a:endParaRPr lang="en-US" dirty="0"/>
          </a:p>
        </p:txBody>
      </p:sp>
    </p:spTree>
    <p:extLst>
      <p:ext uri="{BB962C8B-B14F-4D97-AF65-F5344CB8AC3E}">
        <p14:creationId xmlns:p14="http://schemas.microsoft.com/office/powerpoint/2010/main" val="2120802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2016 survey of students at Florida’s public higher education institutions (n=22,000; 3,000 USF respondents) identified how they are affected by the cost of textbooks. </a:t>
            </a:r>
          </a:p>
          <a:p>
            <a:endParaRPr lang="en-US" dirty="0"/>
          </a:p>
          <a:p>
            <a:r>
              <a:rPr lang="en-US" dirty="0"/>
              <a:t>The survey was also conducted in 2010 and 2012 with federal grant funding. Quoting the study — ”The results of the survey are sobering, as the findings suggest the high cost of textbooks and instructional materials are forcing many Florida higher education students to make decisions that compromise their academic success.”</a:t>
            </a:r>
            <a:endParaRPr lang="en-US" dirty="0">
              <a:solidFill>
                <a:srgbClr val="139473"/>
              </a:solidFill>
              <a:cs typeface="Calibri Regular" charset="0"/>
            </a:endParaRPr>
          </a:p>
        </p:txBody>
      </p:sp>
      <p:sp>
        <p:nvSpPr>
          <p:cNvPr id="4" name="Slide Number Placeholder 3"/>
          <p:cNvSpPr>
            <a:spLocks noGrp="1"/>
          </p:cNvSpPr>
          <p:nvPr>
            <p:ph type="sldNum" sz="quarter" idx="10"/>
          </p:nvPr>
        </p:nvSpPr>
        <p:spPr/>
        <p:txBody>
          <a:bodyPr/>
          <a:lstStyle/>
          <a:p>
            <a:fld id="{2C2FC441-7B66-47F3-8F9C-314DE9538B56}" type="slidenum">
              <a:rPr lang="en-US" smtClean="0"/>
              <a:pPr/>
              <a:t>5</a:t>
            </a:fld>
            <a:endParaRPr lang="en-US" dirty="0"/>
          </a:p>
        </p:txBody>
      </p:sp>
    </p:spTree>
    <p:extLst>
      <p:ext uri="{BB962C8B-B14F-4D97-AF65-F5344CB8AC3E}">
        <p14:creationId xmlns:p14="http://schemas.microsoft.com/office/powerpoint/2010/main" val="1697631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78069" y="4505106"/>
            <a:ext cx="5714781" cy="4649404"/>
          </a:xfrm>
        </p:spPr>
        <p:txBody>
          <a:bodyPr/>
          <a:lstStyle/>
          <a:p>
            <a:r>
              <a:rPr lang="en-US" dirty="0"/>
              <a:t>The USF Libraries have been working on textbook affordability initiatives since 2009.  Visit the web site, tap.usf.edu for more information. Begin at the faculty link.  Specific solutions:  </a:t>
            </a:r>
          </a:p>
          <a:p>
            <a:endParaRPr lang="en-US" dirty="0"/>
          </a:p>
          <a:p>
            <a:r>
              <a:rPr lang="en-US" dirty="0"/>
              <a:t>Ebooks for the Classroom+ - a USF developed database to help faculty identify and select over 460,000 </a:t>
            </a:r>
            <a:r>
              <a:rPr lang="en-US" dirty="0" err="1"/>
              <a:t>ebooks</a:t>
            </a:r>
            <a:r>
              <a:rPr lang="en-US" dirty="0"/>
              <a:t> for course adoption with an unlimited number of users, and the ability to download and print at least a portion of the text.  </a:t>
            </a:r>
          </a:p>
          <a:p>
            <a:endParaRPr lang="en-US" dirty="0"/>
          </a:p>
          <a:p>
            <a:r>
              <a:rPr lang="en-US" dirty="0"/>
              <a:t>Open Access Textbooks:  the USF Libraries and USF Innovative Education have provided financial support for USF faculty authors of open access textbooks.  We have compiled a list of the best sources of open access textbooks on the TAP web site and have a repository of open access textbooks created by USF authors.  This repository is called Scholar Commons. </a:t>
            </a:r>
          </a:p>
          <a:p>
            <a:endParaRPr lang="en-US" dirty="0"/>
          </a:p>
          <a:p>
            <a:r>
              <a:rPr lang="en-US" dirty="0"/>
              <a:t>Print Textbooks on Course Reserve – The USF Libraries acquire print textbooks for use in courses with 75 students or more</a:t>
            </a:r>
            <a:r>
              <a:rPr lang="en-US" dirty="0">
                <a:solidFill>
                  <a:srgbClr val="FF0000"/>
                </a:solidFill>
              </a:rPr>
              <a:t>. </a:t>
            </a:r>
            <a:r>
              <a:rPr lang="en-US" dirty="0"/>
              <a:t>Loan periods are generally short (3 hours to 7 days, depending on material type).Currently, 27% of USF courses are covered by a textbook from the popular Print Textbooks on Course Reserve collection. </a:t>
            </a:r>
          </a:p>
          <a:p>
            <a:endParaRPr lang="en-US" dirty="0"/>
          </a:p>
          <a:p>
            <a:r>
              <a:rPr lang="en-US" sz="1200" dirty="0">
                <a:ea typeface="Calibri Regular" charset="0"/>
                <a:cs typeface="Calibri Regular" charset="0"/>
              </a:rPr>
              <a:t>Open Textbook Network</a:t>
            </a:r>
            <a:r>
              <a:rPr lang="en-US" sz="1200" baseline="0" dirty="0">
                <a:ea typeface="Calibri Regular" charset="0"/>
                <a:cs typeface="Calibri Regular" charset="0"/>
              </a:rPr>
              <a:t> (OTN) from</a:t>
            </a:r>
            <a:r>
              <a:rPr lang="en-US" sz="1200" dirty="0">
                <a:ea typeface="Calibri Regular" charset="0"/>
                <a:cs typeface="Calibri Regular" charset="0"/>
              </a:rPr>
              <a:t> the University of Minnesota </a:t>
            </a:r>
            <a:r>
              <a:rPr lang="en-US" sz="1200" baseline="0" dirty="0">
                <a:ea typeface="Calibri Regular" charset="0"/>
                <a:cs typeface="Calibri Regular" charset="0"/>
              </a:rPr>
              <a:t>– USF is a recent member</a:t>
            </a:r>
            <a:r>
              <a:rPr lang="en-US" sz="1200" dirty="0">
                <a:ea typeface="Calibri Regular" charset="0"/>
                <a:cs typeface="Calibri Regular" charset="0"/>
              </a:rPr>
              <a:t> along with over </a:t>
            </a:r>
            <a:r>
              <a:rPr lang="en-US" sz="1200" baseline="0" dirty="0">
                <a:ea typeface="Calibri Regular" charset="0"/>
                <a:cs typeface="Calibri Regular" charset="0"/>
              </a:rPr>
              <a:t>379 colleges and universities focused on developing expertise on campus and </a:t>
            </a:r>
            <a:r>
              <a:rPr lang="en-US" sz="1200" kern="1200" dirty="0">
                <a:effectLst/>
                <a:ea typeface="+mn-ea"/>
                <a:cs typeface="+mn-cs"/>
              </a:rPr>
              <a:t>encouraging faculty to adopt, adapt, and create OER while protecting academic freedom.  </a:t>
            </a:r>
          </a:p>
          <a:p>
            <a:endParaRPr lang="en-US" sz="1200" dirty="0">
              <a:ea typeface="Calibri Regular" charset="0"/>
              <a:cs typeface="Calibri Regular" charset="0"/>
            </a:endParaRPr>
          </a:p>
          <a:p>
            <a:r>
              <a:rPr lang="en-US" dirty="0">
                <a:ea typeface="Calibri Regular" charset="0"/>
                <a:cs typeface="Calibri Regular" charset="0"/>
              </a:rPr>
              <a:t>Curriculum Builder – it is a tool that supports faculty in the creation of reading lists within Canvas, with a click of a link. </a:t>
            </a:r>
            <a:endParaRPr lang="en-US" sz="1200" dirty="0">
              <a:ea typeface="Calibri Regular" charset="0"/>
              <a:cs typeface="Calibri Regular" charset="0"/>
            </a:endParaRPr>
          </a:p>
          <a:p>
            <a:endParaRPr lang="en-US" sz="1200" dirty="0">
              <a:ea typeface="Calibri Regular" charset="0"/>
              <a:cs typeface="Calibri Regular"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a typeface="Calibri Regular" charset="0"/>
                <a:cs typeface="Calibri Regular" charset="0"/>
              </a:rPr>
              <a:t>The USF Libraries have worked with USF departments and faculty to implement </a:t>
            </a:r>
            <a:r>
              <a:rPr lang="en-US" sz="1200" dirty="0" err="1">
                <a:ea typeface="Calibri Regular" charset="0"/>
                <a:cs typeface="Calibri Regular" charset="0"/>
              </a:rPr>
              <a:t>etextbook</a:t>
            </a:r>
            <a:r>
              <a:rPr lang="en-US" sz="1200" dirty="0">
                <a:ea typeface="Calibri Regular" charset="0"/>
                <a:cs typeface="Calibri Regular" charset="0"/>
              </a:rPr>
              <a:t> pilots for specific courses. </a:t>
            </a:r>
            <a:r>
              <a:rPr lang="en-US" sz="1200" dirty="0" err="1">
                <a:ea typeface="Calibri Regular" charset="0"/>
                <a:cs typeface="Calibri Regular" charset="0"/>
              </a:rPr>
              <a:t>Etextboo</a:t>
            </a:r>
            <a:r>
              <a:rPr lang="en-US" dirty="0" err="1">
                <a:ea typeface="Calibri Regular" charset="0"/>
                <a:cs typeface="Calibri Regular" charset="0"/>
              </a:rPr>
              <a:t>k</a:t>
            </a:r>
            <a:r>
              <a:rPr lang="en-US" dirty="0">
                <a:ea typeface="Calibri Regular" charset="0"/>
                <a:cs typeface="Calibri Regular" charset="0"/>
              </a:rPr>
              <a:t> pricing leads to significant reduction in costs and we are working to ensure long term access to the </a:t>
            </a:r>
            <a:r>
              <a:rPr lang="en-US" dirty="0" err="1">
                <a:ea typeface="Calibri Regular" charset="0"/>
                <a:cs typeface="Calibri Regular" charset="0"/>
              </a:rPr>
              <a:t>etextbook</a:t>
            </a:r>
            <a:r>
              <a:rPr lang="en-US" dirty="0">
                <a:ea typeface="Calibri Regular" charset="0"/>
                <a:cs typeface="Calibri Regular" charset="0"/>
              </a:rPr>
              <a:t> beyond graduation. </a:t>
            </a:r>
            <a:endParaRPr lang="en-US" sz="1200" dirty="0">
              <a:ea typeface="Calibri Regular" charset="0"/>
              <a:cs typeface="Calibri Regular" charset="0"/>
            </a:endParaRPr>
          </a:p>
          <a:p>
            <a:endParaRPr lang="en-US" sz="1200" dirty="0">
              <a:cs typeface="Calibri Regular" charset="0"/>
            </a:endParaRP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C2FC441-7B66-47F3-8F9C-314DE9538B56}" type="slidenum">
              <a:rPr lang="en-US" smtClean="0"/>
              <a:pPr/>
              <a:t>6</a:t>
            </a:fld>
            <a:endParaRPr lang="en-US" dirty="0"/>
          </a:p>
        </p:txBody>
      </p:sp>
    </p:spTree>
    <p:extLst>
      <p:ext uri="{BB962C8B-B14F-4D97-AF65-F5344CB8AC3E}">
        <p14:creationId xmlns:p14="http://schemas.microsoft.com/office/powerpoint/2010/main" val="1901570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Textbook affordability is an iterative process and no one solution works for all of our faculty.  This is also a complicated issue that involves faculty, students, parents, administrators, faculty chairs, the Bookstore, the USF Libraries, the textbook publishers, </a:t>
            </a:r>
            <a:r>
              <a:rPr lang="en-US" dirty="0" err="1"/>
              <a:t>etextbook</a:t>
            </a:r>
            <a:r>
              <a:rPr lang="en-US" dirty="0"/>
              <a:t> platform providers, USF IT, the Provost, President, Board of Trustees, Board of Governors, legislators, and more.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welcome your ideas on how we can advance textbook affordability at USF.   </a:t>
            </a:r>
          </a:p>
        </p:txBody>
      </p:sp>
      <p:sp>
        <p:nvSpPr>
          <p:cNvPr id="4" name="Slide Number Placeholder 3"/>
          <p:cNvSpPr>
            <a:spLocks noGrp="1"/>
          </p:cNvSpPr>
          <p:nvPr>
            <p:ph type="sldNum" sz="quarter" idx="10"/>
          </p:nvPr>
        </p:nvSpPr>
        <p:spPr/>
        <p:txBody>
          <a:bodyPr/>
          <a:lstStyle/>
          <a:p>
            <a:fld id="{46AEE1D3-23B5-8D4B-976C-B1D31477853D}"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271258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6AEE1D3-23B5-8D4B-976C-B1D31477853D}"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521683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3C8761B-3B43-48DB-9884-8711C7FE3137}" type="datetimeFigureOut">
              <a:rPr lang="en-US" smtClean="0"/>
              <a:t>3/7/19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202225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C8761B-3B43-48DB-9884-8711C7FE3137}" type="datetimeFigureOut">
              <a:rPr lang="en-US" smtClean="0"/>
              <a:t>3/7/19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3202150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C8761B-3B43-48DB-9884-8711C7FE3137}" type="datetimeFigureOut">
              <a:rPr lang="en-US" smtClean="0"/>
              <a:t>3/7/19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3928221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ext and Picture Fade on Path">
    <p:spTree>
      <p:nvGrpSpPr>
        <p:cNvPr id="1" name=""/>
        <p:cNvGrpSpPr/>
        <p:nvPr/>
      </p:nvGrpSpPr>
      <p:grpSpPr>
        <a:xfrm>
          <a:off x="0" y="0"/>
          <a:ext cx="0" cy="0"/>
          <a:chOff x="0" y="0"/>
          <a:chExt cx="0" cy="0"/>
        </a:xfrm>
      </p:grpSpPr>
      <p:sp>
        <p:nvSpPr>
          <p:cNvPr id="10" name="Rectangle 9"/>
          <p:cNvSpPr/>
          <p:nvPr userDrawn="1"/>
        </p:nvSpPr>
        <p:spPr>
          <a:xfrm>
            <a:off x="0" y="1512125"/>
            <a:ext cx="11541512" cy="2895600"/>
          </a:xfrm>
          <a:prstGeom prst="rect">
            <a:avLst/>
          </a:prstGeom>
          <a:gradFill flip="none" rotWithShape="1">
            <a:gsLst>
              <a:gs pos="36000">
                <a:srgbClr val="E46C0A"/>
              </a:gs>
              <a:gs pos="0">
                <a:srgbClr val="F79646">
                  <a:lumMod val="50000"/>
                </a:srgbClr>
              </a:gs>
              <a:gs pos="100000">
                <a:srgbClr val="E46C0A"/>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Regular" charset="0"/>
            </a:endParaRPr>
          </a:p>
        </p:txBody>
      </p:sp>
      <p:sp>
        <p:nvSpPr>
          <p:cNvPr id="2" name="Title 1"/>
          <p:cNvSpPr>
            <a:spLocks noGrp="1"/>
          </p:cNvSpPr>
          <p:nvPr>
            <p:ph type="title"/>
          </p:nvPr>
        </p:nvSpPr>
        <p:spPr>
          <a:xfrm>
            <a:off x="4267200" y="1089381"/>
            <a:ext cx="7086600" cy="584775"/>
          </a:xfrm>
        </p:spPr>
        <p:txBody>
          <a:bodyPr anchor="t">
            <a:noAutofit/>
          </a:bodyPr>
          <a:lstStyle>
            <a:lvl1pPr>
              <a:defRPr sz="3800" b="0" i="0">
                <a:solidFill>
                  <a:srgbClr val="E46C0A"/>
                </a:solidFill>
                <a:latin typeface="Calibri Regular" charset="0"/>
              </a:defRPr>
            </a:lvl1pPr>
          </a:lstStyle>
          <a:p>
            <a:r>
              <a:rPr lang="en-US" dirty="0"/>
              <a:t>Click to edit Master title style</a:t>
            </a:r>
          </a:p>
        </p:txBody>
      </p:sp>
      <p:sp>
        <p:nvSpPr>
          <p:cNvPr id="12" name="Text Placeholder 11"/>
          <p:cNvSpPr>
            <a:spLocks noGrp="1"/>
          </p:cNvSpPr>
          <p:nvPr>
            <p:ph type="body" sz="quarter" idx="14"/>
          </p:nvPr>
        </p:nvSpPr>
        <p:spPr>
          <a:xfrm>
            <a:off x="4267200" y="2194560"/>
            <a:ext cx="7086600" cy="2108498"/>
          </a:xfrm>
        </p:spPr>
        <p:txBody>
          <a:bodyPr>
            <a:noAutofit/>
          </a:bodyPr>
          <a:lstStyle>
            <a:lvl1pPr marL="0" indent="0">
              <a:lnSpc>
                <a:spcPct val="100000"/>
              </a:lnSpc>
              <a:spcBef>
                <a:spcPts val="1200"/>
              </a:spcBef>
              <a:buNone/>
              <a:defRPr sz="2800">
                <a:solidFill>
                  <a:srgbClr val="FFFFFF"/>
                </a:solidFill>
              </a:defRPr>
            </a:lvl1pPr>
            <a:lvl2pPr marL="0" indent="0">
              <a:lnSpc>
                <a:spcPct val="100000"/>
              </a:lnSpc>
              <a:spcBef>
                <a:spcPts val="1200"/>
              </a:spcBef>
              <a:buNone/>
              <a:defRPr sz="2800">
                <a:solidFill>
                  <a:schemeClr val="bg1"/>
                </a:solidFill>
              </a:defRPr>
            </a:lvl2pPr>
            <a:lvl3pPr marL="0" indent="0">
              <a:lnSpc>
                <a:spcPct val="100000"/>
              </a:lnSpc>
              <a:spcBef>
                <a:spcPts val="1200"/>
              </a:spcBef>
              <a:buNone/>
              <a:defRPr sz="2800">
                <a:solidFill>
                  <a:schemeClr val="bg1"/>
                </a:solidFill>
              </a:defRPr>
            </a:lvl3pPr>
            <a:lvl4pPr marL="0" indent="0">
              <a:lnSpc>
                <a:spcPct val="100000"/>
              </a:lnSpc>
              <a:spcBef>
                <a:spcPts val="1200"/>
              </a:spcBef>
              <a:buNone/>
              <a:defRPr sz="2800">
                <a:solidFill>
                  <a:schemeClr val="bg1"/>
                </a:solidFill>
              </a:defRPr>
            </a:lvl4pPr>
            <a:lvl5pPr marL="0" indent="0">
              <a:lnSpc>
                <a:spcPct val="100000"/>
              </a:lnSpc>
              <a:spcBef>
                <a:spcPts val="1200"/>
              </a:spcBef>
              <a:buNone/>
              <a:defRPr sz="2800">
                <a:solidFill>
                  <a:schemeClr val="bg1"/>
                </a:solidFill>
              </a:defRPr>
            </a:lvl5pPr>
            <a:lvl6pPr marL="0" indent="0">
              <a:lnSpc>
                <a:spcPct val="100000"/>
              </a:lnSpc>
              <a:spcBef>
                <a:spcPts val="1200"/>
              </a:spcBef>
              <a:buNone/>
              <a:defRPr sz="2800">
                <a:solidFill>
                  <a:schemeClr val="bg1"/>
                </a:solidFill>
              </a:defRPr>
            </a:lvl6pPr>
            <a:lvl7pPr marL="0" indent="0">
              <a:lnSpc>
                <a:spcPct val="100000"/>
              </a:lnSpc>
              <a:spcBef>
                <a:spcPts val="1200"/>
              </a:spcBef>
              <a:buNone/>
              <a:defRPr sz="2800">
                <a:solidFill>
                  <a:schemeClr val="bg1"/>
                </a:solidFill>
              </a:defRPr>
            </a:lvl7pPr>
            <a:lvl8pPr marL="0" indent="0">
              <a:lnSpc>
                <a:spcPct val="100000"/>
              </a:lnSpc>
              <a:spcBef>
                <a:spcPts val="1200"/>
              </a:spcBef>
              <a:buNone/>
              <a:defRPr sz="2800">
                <a:solidFill>
                  <a:schemeClr val="bg1"/>
                </a:solidFill>
              </a:defRPr>
            </a:lvl8pPr>
            <a:lvl9pPr marL="0" indent="0">
              <a:lnSpc>
                <a:spcPct val="100000"/>
              </a:lnSpc>
              <a:spcBef>
                <a:spcPts val="1200"/>
              </a:spcBef>
              <a:buNone/>
              <a:defRPr sz="2800">
                <a:solidFill>
                  <a:schemeClr val="bg1"/>
                </a:solidFill>
              </a:defRPr>
            </a:lvl9pPr>
          </a:lstStyle>
          <a:p>
            <a:pPr lvl="0"/>
            <a:r>
              <a:rPr lang="en-US"/>
              <a:t>Click to edit Master text styles</a:t>
            </a:r>
          </a:p>
        </p:txBody>
      </p:sp>
      <p:sp>
        <p:nvSpPr>
          <p:cNvPr id="8" name="Picture Placeholder 7"/>
          <p:cNvSpPr>
            <a:spLocks noGrp="1"/>
          </p:cNvSpPr>
          <p:nvPr>
            <p:ph type="pic" sz="quarter" idx="13"/>
          </p:nvPr>
        </p:nvSpPr>
        <p:spPr>
          <a:xfrm>
            <a:off x="914400" y="0"/>
            <a:ext cx="2390503" cy="4645152"/>
          </a:xfrm>
          <a:effectLst>
            <a:glow rad="101600">
              <a:srgbClr val="FFFFFF">
                <a:alpha val="40000"/>
              </a:srgbClr>
            </a:glow>
            <a:reflection blurRad="6350" stA="50000" endA="300" endPos="55000" dir="5400000" sy="-100000" algn="bl" rotWithShape="0"/>
          </a:effectLst>
        </p:spPr>
        <p:txBody>
          <a:bodyPr/>
          <a:lstStyle>
            <a:lvl1pPr marL="0" indent="0">
              <a:buNone/>
              <a:defRPr/>
            </a:lvl1pPr>
          </a:lstStyle>
          <a:p>
            <a:r>
              <a:rPr lang="en-US" dirty="0"/>
              <a:t>Click icon to add picture</a:t>
            </a:r>
          </a:p>
        </p:txBody>
      </p:sp>
      <p:sp>
        <p:nvSpPr>
          <p:cNvPr id="6" name="Rectangle 5"/>
          <p:cNvSpPr/>
          <p:nvPr userDrawn="1"/>
        </p:nvSpPr>
        <p:spPr>
          <a:xfrm>
            <a:off x="12565117"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b="0" i="0" dirty="0">
                <a:solidFill>
                  <a:prstClr val="white">
                    <a:lumMod val="50000"/>
                  </a:prstClr>
                </a:solidFill>
                <a:latin typeface="Calibri Regular" charset="0"/>
                <a:cs typeface="Calibri Regular" charset="0"/>
              </a:rPr>
              <a:t>Edit the text with your own</a:t>
            </a:r>
            <a:r>
              <a:rPr lang="en-US" sz="1600" b="0" i="0" baseline="0" dirty="0">
                <a:solidFill>
                  <a:prstClr val="white">
                    <a:lumMod val="50000"/>
                  </a:prstClr>
                </a:solidFill>
                <a:latin typeface="Calibri Regular" charset="0"/>
                <a:cs typeface="Calibri Regular" charset="0"/>
              </a:rPr>
              <a:t> short phrases. </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600" b="0" i="0" dirty="0">
                <a:solidFill>
                  <a:prstClr val="white">
                    <a:lumMod val="50000"/>
                  </a:prstClr>
                </a:solidFill>
                <a:latin typeface="Calibri Regular" charset="0"/>
                <a:cs typeface="Calibri Regular" charset="0"/>
              </a:rPr>
              <a:t>To change the sample image, select the picture and delete it. Now click the Pictures icon in the placeholder to insert your own image.</a:t>
            </a:r>
          </a:p>
          <a:p>
            <a:pPr>
              <a:spcBef>
                <a:spcPts val="600"/>
              </a:spcBef>
            </a:pPr>
            <a:r>
              <a:rPr lang="en-US" sz="1600" b="0" i="0" dirty="0">
                <a:solidFill>
                  <a:prstClr val="white">
                    <a:lumMod val="50000"/>
                  </a:prstClr>
                </a:solidFill>
                <a:latin typeface="Calibri Regular" charset="0"/>
                <a:cs typeface="Calibri Regular" charset="0"/>
              </a:rPr>
              <a:t>The animation is already done for you; just copy and paste the slide into your existing presentation. </a:t>
            </a:r>
          </a:p>
          <a:p>
            <a:pPr>
              <a:spcBef>
                <a:spcPts val="600"/>
              </a:spcBef>
            </a:pPr>
            <a:endParaRPr lang="en-US" sz="1600" b="0" i="0" dirty="0">
              <a:solidFill>
                <a:prstClr val="white">
                  <a:lumMod val="50000"/>
                </a:prstClr>
              </a:solidFill>
              <a:latin typeface="Calibri Regular" charset="0"/>
              <a:cs typeface="Calibri Regular" charset="0"/>
            </a:endParaRPr>
          </a:p>
        </p:txBody>
      </p:sp>
    </p:spTree>
    <p:extLst>
      <p:ext uri="{BB962C8B-B14F-4D97-AF65-F5344CB8AC3E}">
        <p14:creationId xmlns:p14="http://schemas.microsoft.com/office/powerpoint/2010/main" val="182276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35" presetClass="path" presetSubtype="0" accel="50000" decel="50000" fill="hold" grpId="1" nodeType="withEffect">
                                  <p:stCondLst>
                                    <p:cond delay="0"/>
                                  </p:stCondLst>
                                  <p:childTnLst>
                                    <p:animMotion origin="layout" path="M -3.33333E-6 3.78353E-6 L -0.86666 3.78353E-6 " pathEditMode="relative" rAng="0" ptsTypes="AA">
                                      <p:cBhvr>
                                        <p:cTn id="9" dur="2000" spd="-100000" fill="hold"/>
                                        <p:tgtEl>
                                          <p:spTgt spid="2"/>
                                        </p:tgtEl>
                                        <p:attrNameLst>
                                          <p:attrName>ppt_x</p:attrName>
                                          <p:attrName>ppt_y</p:attrName>
                                        </p:attrNameLst>
                                      </p:cBhvr>
                                      <p:rCtr x="-433" y="0"/>
                                    </p:animMotion>
                                  </p:childTnLst>
                                </p:cTn>
                              </p:par>
                            </p:childTnLst>
                          </p:cTn>
                        </p:par>
                        <p:par>
                          <p:cTn id="10" fill="hold">
                            <p:stCondLst>
                              <p:cond delay="2000"/>
                            </p:stCondLst>
                            <p:childTnLst>
                              <p:par>
                                <p:cTn id="11" presetID="10" presetClass="entr" presetSubtype="0" fill="hold" grpId="0" nodeType="afterEffect">
                                  <p:stCondLst>
                                    <p:cond delay="0"/>
                                  </p:stCondLst>
                                  <p:iterate type="lt">
                                    <p:tmPct val="5000"/>
                                  </p:iterate>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2" grpId="0" bui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C8761B-3B43-48DB-9884-8711C7FE3137}" type="datetimeFigureOut">
              <a:rPr lang="en-US" smtClean="0"/>
              <a:t>3/7/19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3012254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C8761B-3B43-48DB-9884-8711C7FE3137}" type="datetimeFigureOut">
              <a:rPr lang="en-US" smtClean="0"/>
              <a:t>3/7/19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1029242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C8761B-3B43-48DB-9884-8711C7FE3137}" type="datetimeFigureOut">
              <a:rPr lang="en-US" smtClean="0"/>
              <a:t>3/7/19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2214042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C8761B-3B43-48DB-9884-8711C7FE3137}" type="datetimeFigureOut">
              <a:rPr lang="en-US" smtClean="0"/>
              <a:t>3/7/19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3333325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C8761B-3B43-48DB-9884-8711C7FE3137}" type="datetimeFigureOut">
              <a:rPr lang="en-US" smtClean="0"/>
              <a:t>3/7/19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1358455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C8761B-3B43-48DB-9884-8711C7FE3137}" type="datetimeFigureOut">
              <a:rPr lang="en-US" smtClean="0"/>
              <a:t>3/7/19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158685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C8761B-3B43-48DB-9884-8711C7FE3137}" type="datetimeFigureOut">
              <a:rPr lang="en-US" smtClean="0"/>
              <a:t>3/7/19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1455621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C8761B-3B43-48DB-9884-8711C7FE3137}" type="datetimeFigureOut">
              <a:rPr lang="en-US" smtClean="0"/>
              <a:t>3/7/19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2637761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Calibri Regular" charset="0"/>
              </a:defRPr>
            </a:lvl1pPr>
          </a:lstStyle>
          <a:p>
            <a:fld id="{E3C8761B-3B43-48DB-9884-8711C7FE3137}" type="datetimeFigureOut">
              <a:rPr lang="en-US" smtClean="0"/>
              <a:pPr/>
              <a:t>3/7/19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Calibri Regular"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Calibri Regular" charset="0"/>
              </a:defRPr>
            </a:lvl1pPr>
          </a:lstStyle>
          <a:p>
            <a:fld id="{804EBABB-164C-4B21-A7DC-1011164A546A}" type="slidenum">
              <a:rPr lang="en-US" smtClean="0"/>
              <a:pPr/>
              <a:t>‹#›</a:t>
            </a:fld>
            <a:endParaRPr lang="en-US" dirty="0"/>
          </a:p>
        </p:txBody>
      </p:sp>
    </p:spTree>
    <p:extLst>
      <p:ext uri="{BB962C8B-B14F-4D97-AF65-F5344CB8AC3E}">
        <p14:creationId xmlns:p14="http://schemas.microsoft.com/office/powerpoint/2010/main" val="1028352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b="0" i="0" kern="1200">
          <a:solidFill>
            <a:schemeClr val="tx1"/>
          </a:solidFill>
          <a:latin typeface="Calibri Regular"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Calibri Regular"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Calibri Regular"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Calibri Regular"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alibri Regular"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alibri Regular"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hyperlink" Target="mailto:rsabean@usf.edu" TargetMode="External"/><Relationship Id="rId5" Type="http://schemas.openxmlformats.org/officeDocument/2006/relationships/hyperlink" Target="mailto:neffa@usf.edu" TargetMode="External"/><Relationship Id="rId4" Type="http://schemas.openxmlformats.org/officeDocument/2006/relationships/hyperlink" Target="mailto:mailto:lib-tap@usf.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35195"/>
            <a:ext cx="9144000" cy="1574159"/>
          </a:xfrm>
        </p:spPr>
        <p:txBody>
          <a:bodyPr>
            <a:normAutofit fontScale="90000"/>
          </a:bodyPr>
          <a:lstStyle/>
          <a:p>
            <a:r>
              <a:rPr lang="en-US" dirty="0">
                <a:solidFill>
                  <a:srgbClr val="9BCB3B"/>
                </a:solidFill>
              </a:rPr>
              <a:t>Understanding the Issues:  Textbook Affordability at USF </a:t>
            </a:r>
          </a:p>
        </p:txBody>
      </p:sp>
      <p:sp>
        <p:nvSpPr>
          <p:cNvPr id="3" name="Subtitle 2"/>
          <p:cNvSpPr>
            <a:spLocks noGrp="1"/>
          </p:cNvSpPr>
          <p:nvPr>
            <p:ph type="subTitle" idx="1"/>
          </p:nvPr>
        </p:nvSpPr>
        <p:spPr>
          <a:xfrm>
            <a:off x="1524000" y="4309354"/>
            <a:ext cx="9144000" cy="924128"/>
          </a:xfrm>
        </p:spPr>
        <p:txBody>
          <a:bodyPr/>
          <a:lstStyle/>
          <a:p>
            <a:r>
              <a:rPr lang="en-US">
                <a:solidFill>
                  <a:srgbClr val="139473"/>
                </a:solidFill>
              </a:rPr>
              <a:t>The </a:t>
            </a:r>
            <a:r>
              <a:rPr lang="en-US" dirty="0">
                <a:solidFill>
                  <a:srgbClr val="139473"/>
                </a:solidFill>
              </a:rPr>
              <a:t>USF Textbook Affordability Project, USF Libraries</a:t>
            </a:r>
          </a:p>
          <a:p>
            <a:r>
              <a:rPr lang="en-US" dirty="0">
                <a:solidFill>
                  <a:srgbClr val="139473"/>
                </a:solidFill>
              </a:rPr>
              <a:t>January 18, 2018</a:t>
            </a:r>
          </a:p>
        </p:txBody>
      </p:sp>
    </p:spTree>
    <p:extLst>
      <p:ext uri="{BB962C8B-B14F-4D97-AF65-F5344CB8AC3E}">
        <p14:creationId xmlns:p14="http://schemas.microsoft.com/office/powerpoint/2010/main" val="3370013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691" y="0"/>
            <a:ext cx="7911137" cy="1082650"/>
          </a:xfrm>
        </p:spPr>
        <p:txBody>
          <a:bodyPr>
            <a:noAutofit/>
          </a:bodyPr>
          <a:lstStyle/>
          <a:p>
            <a:r>
              <a:rPr lang="en-US" sz="3600" dirty="0">
                <a:solidFill>
                  <a:schemeClr val="bg1"/>
                </a:solidFill>
                <a:latin typeface="Calibri Regular" charset="0"/>
                <a:cs typeface="Calibri Regular" charset="0"/>
              </a:rPr>
              <a:t>Rising Textbook </a:t>
            </a:r>
            <a:r>
              <a:rPr lang="en-US" sz="3600" dirty="0">
                <a:solidFill>
                  <a:schemeClr val="bg1"/>
                </a:solidFill>
                <a:cs typeface="Calibri Regular" charset="0"/>
              </a:rPr>
              <a:t>C</a:t>
            </a:r>
            <a:r>
              <a:rPr lang="en-US" sz="3600" dirty="0">
                <a:solidFill>
                  <a:schemeClr val="bg1"/>
                </a:solidFill>
                <a:latin typeface="Calibri Regular" charset="0"/>
                <a:cs typeface="Calibri Regular" charset="0"/>
              </a:rPr>
              <a:t>osts </a:t>
            </a:r>
          </a:p>
        </p:txBody>
      </p:sp>
      <p:sp>
        <p:nvSpPr>
          <p:cNvPr id="3" name="Content Placeholder 2"/>
          <p:cNvSpPr>
            <a:spLocks noGrp="1"/>
          </p:cNvSpPr>
          <p:nvPr>
            <p:ph idx="1"/>
          </p:nvPr>
        </p:nvSpPr>
        <p:spPr/>
        <p:txBody>
          <a:bodyPr/>
          <a:lstStyle/>
          <a:p>
            <a:endParaRPr lang="en-US" dirty="0">
              <a:latin typeface="Calibri Regular" charset="0"/>
              <a:cs typeface="Calibri Regular" charset="0"/>
            </a:endParaRPr>
          </a:p>
          <a:p>
            <a:endParaRPr lang="en-US" dirty="0">
              <a:latin typeface="Calibri Regular" charset="0"/>
              <a:cs typeface="Calibri Regular" charset="0"/>
            </a:endParaRPr>
          </a:p>
          <a:p>
            <a:endParaRPr lang="en-US" dirty="0"/>
          </a:p>
        </p:txBody>
      </p:sp>
      <p:sp>
        <p:nvSpPr>
          <p:cNvPr id="8" name="Content Placeholder 2"/>
          <p:cNvSpPr txBox="1">
            <a:spLocks/>
          </p:cNvSpPr>
          <p:nvPr/>
        </p:nvSpPr>
        <p:spPr>
          <a:xfrm>
            <a:off x="665039" y="3557272"/>
            <a:ext cx="10861921" cy="17471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4400" dirty="0">
              <a:solidFill>
                <a:prstClr val="black"/>
              </a:solidFill>
              <a:latin typeface="Calibri Regular" charset="0"/>
              <a:cs typeface="Calibri Regular" charset="0"/>
            </a:endParaRPr>
          </a:p>
        </p:txBody>
      </p:sp>
      <p:pic>
        <p:nvPicPr>
          <p:cNvPr id="6" name="Picture 5"/>
          <p:cNvPicPr>
            <a:picLocks noChangeAspect="1"/>
          </p:cNvPicPr>
          <p:nvPr/>
        </p:nvPicPr>
        <p:blipFill rotWithShape="1">
          <a:blip r:embed="rId4">
            <a:clrChange>
              <a:clrFrom>
                <a:srgbClr val="FFFFFF"/>
              </a:clrFrom>
              <a:clrTo>
                <a:srgbClr val="FFFFFF">
                  <a:alpha val="0"/>
                </a:srgbClr>
              </a:clrTo>
            </a:clrChange>
            <a:alphaModFix/>
          </a:blip>
          <a:srcRect b="8100"/>
          <a:stretch/>
        </p:blipFill>
        <p:spPr>
          <a:xfrm>
            <a:off x="4917182" y="1082650"/>
            <a:ext cx="7113951" cy="5679657"/>
          </a:xfrm>
          <a:prstGeom prst="rect">
            <a:avLst/>
          </a:prstGeom>
        </p:spPr>
      </p:pic>
      <p:sp>
        <p:nvSpPr>
          <p:cNvPr id="7" name="Content Placeholder 2"/>
          <p:cNvSpPr txBox="1">
            <a:spLocks/>
          </p:cNvSpPr>
          <p:nvPr/>
        </p:nvSpPr>
        <p:spPr>
          <a:xfrm>
            <a:off x="478371" y="2312191"/>
            <a:ext cx="4438811" cy="37753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200" dirty="0">
                <a:solidFill>
                  <a:srgbClr val="139473"/>
                </a:solidFill>
                <a:latin typeface="Calibri Regular" charset="0"/>
                <a:cs typeface="Calibri Regular" charset="0"/>
              </a:rPr>
              <a:t>From 1977 to 2015, textbook prices have risen 3x the rate of inflation – </a:t>
            </a:r>
            <a:r>
              <a:rPr lang="en-US" sz="4200" b="1" dirty="0">
                <a:solidFill>
                  <a:srgbClr val="139473"/>
                </a:solidFill>
                <a:latin typeface="Calibri Regular" charset="0"/>
                <a:cs typeface="Calibri Regular" charset="0"/>
              </a:rPr>
              <a:t>1041% increase</a:t>
            </a:r>
          </a:p>
        </p:txBody>
      </p:sp>
      <p:sp>
        <p:nvSpPr>
          <p:cNvPr id="4" name="TextBox 3"/>
          <p:cNvSpPr txBox="1"/>
          <p:nvPr/>
        </p:nvSpPr>
        <p:spPr>
          <a:xfrm>
            <a:off x="10026502" y="2461949"/>
            <a:ext cx="2004631" cy="400110"/>
          </a:xfrm>
          <a:prstGeom prst="rect">
            <a:avLst/>
          </a:prstGeom>
          <a:noFill/>
        </p:spPr>
        <p:txBody>
          <a:bodyPr wrap="square" rtlCol="0">
            <a:spAutoFit/>
          </a:bodyPr>
          <a:lstStyle/>
          <a:p>
            <a:r>
              <a:rPr lang="en-US" sz="2000" b="1">
                <a:solidFill>
                  <a:srgbClr val="139473"/>
                </a:solidFill>
              </a:rPr>
              <a:t>Textbooks +63%</a:t>
            </a:r>
          </a:p>
        </p:txBody>
      </p:sp>
      <p:sp>
        <p:nvSpPr>
          <p:cNvPr id="5" name="Rectangle 4"/>
          <p:cNvSpPr/>
          <p:nvPr/>
        </p:nvSpPr>
        <p:spPr>
          <a:xfrm>
            <a:off x="5188017" y="1151965"/>
            <a:ext cx="6766560" cy="12295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018029" y="1417574"/>
            <a:ext cx="5936548" cy="646331"/>
          </a:xfrm>
          <a:prstGeom prst="rect">
            <a:avLst/>
          </a:prstGeom>
          <a:noFill/>
        </p:spPr>
        <p:txBody>
          <a:bodyPr wrap="square" rtlCol="0">
            <a:spAutoFit/>
          </a:bodyPr>
          <a:lstStyle/>
          <a:p>
            <a:pPr algn="ctr"/>
            <a:r>
              <a:rPr lang="en-US" sz="3600" b="1">
                <a:solidFill>
                  <a:srgbClr val="139473"/>
                </a:solidFill>
              </a:rPr>
              <a:t>Cost Increases </a:t>
            </a:r>
            <a:r>
              <a:rPr lang="en-US" sz="3600" b="1" dirty="0">
                <a:solidFill>
                  <a:srgbClr val="139473"/>
                </a:solidFill>
              </a:rPr>
              <a:t>in One Decade!</a:t>
            </a:r>
          </a:p>
        </p:txBody>
      </p:sp>
    </p:spTree>
    <p:extLst>
      <p:ext uri="{BB962C8B-B14F-4D97-AF65-F5344CB8AC3E}">
        <p14:creationId xmlns:p14="http://schemas.microsoft.com/office/powerpoint/2010/main" val="402770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165" y="51205"/>
            <a:ext cx="10515600" cy="1009499"/>
          </a:xfrm>
        </p:spPr>
        <p:txBody>
          <a:bodyPr>
            <a:noAutofit/>
          </a:bodyPr>
          <a:lstStyle/>
          <a:p>
            <a:r>
              <a:rPr lang="en-US" sz="3600" dirty="0">
                <a:solidFill>
                  <a:schemeClr val="bg1"/>
                </a:solidFill>
                <a:latin typeface="Calibri Regular" charset="0"/>
                <a:cs typeface="Calibri Regular" charset="0"/>
              </a:rPr>
              <a:t>Why Focus on Textbook Costs?</a:t>
            </a:r>
          </a:p>
        </p:txBody>
      </p:sp>
      <p:grpSp>
        <p:nvGrpSpPr>
          <p:cNvPr id="5" name="Group 4"/>
          <p:cNvGrpSpPr/>
          <p:nvPr/>
        </p:nvGrpSpPr>
        <p:grpSpPr>
          <a:xfrm>
            <a:off x="268524" y="1598243"/>
            <a:ext cx="8169545" cy="4761686"/>
            <a:chOff x="278270" y="1378111"/>
            <a:chExt cx="8169545" cy="4761686"/>
          </a:xfrm>
        </p:grpSpPr>
        <p:sp>
          <p:nvSpPr>
            <p:cNvPr id="6" name="Oval 5"/>
            <p:cNvSpPr/>
            <p:nvPr/>
          </p:nvSpPr>
          <p:spPr>
            <a:xfrm>
              <a:off x="3744185" y="1378111"/>
              <a:ext cx="4703630" cy="4761686"/>
            </a:xfrm>
            <a:prstGeom prst="ellipse">
              <a:avLst/>
            </a:prstGeom>
            <a:solidFill>
              <a:srgbClr val="13947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278270" y="1922098"/>
              <a:ext cx="3138813" cy="1611603"/>
              <a:chOff x="247365" y="1922098"/>
              <a:chExt cx="2593547" cy="1611603"/>
            </a:xfrm>
          </p:grpSpPr>
          <p:sp>
            <p:nvSpPr>
              <p:cNvPr id="8" name="Rounded Rectangle 7"/>
              <p:cNvSpPr/>
              <p:nvPr/>
            </p:nvSpPr>
            <p:spPr>
              <a:xfrm>
                <a:off x="358356" y="1964042"/>
                <a:ext cx="2389784" cy="1527717"/>
              </a:xfrm>
              <a:prstGeom prst="roundRect">
                <a:avLst/>
              </a:prstGeom>
              <a:solidFill>
                <a:srgbClr val="00684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007859"/>
                  </a:solidFill>
                </a:endParaRPr>
              </a:p>
            </p:txBody>
          </p:sp>
          <p:sp>
            <p:nvSpPr>
              <p:cNvPr id="9" name="TextBox 8"/>
              <p:cNvSpPr txBox="1"/>
              <p:nvPr/>
            </p:nvSpPr>
            <p:spPr>
              <a:xfrm>
                <a:off x="247365" y="1922098"/>
                <a:ext cx="2593547" cy="1611603"/>
              </a:xfrm>
              <a:prstGeom prst="rect">
                <a:avLst/>
              </a:prstGeom>
              <a:noFill/>
            </p:spPr>
            <p:txBody>
              <a:bodyPr wrap="square" rtlCol="0">
                <a:spAutoFit/>
              </a:bodyPr>
              <a:lstStyle/>
              <a:p>
                <a:pPr algn="ctr"/>
                <a:r>
                  <a:rPr lang="en-US" sz="2400" u="sng" dirty="0">
                    <a:solidFill>
                      <a:srgbClr val="006847"/>
                    </a:solidFill>
                  </a:rPr>
                  <a:t>Rules &amp; Regulations</a:t>
                </a:r>
              </a:p>
              <a:p>
                <a:pPr algn="ctr"/>
                <a:r>
                  <a:rPr lang="en-US" sz="2400" dirty="0">
                    <a:solidFill>
                      <a:srgbClr val="006847"/>
                    </a:solidFill>
                  </a:rPr>
                  <a:t>HB 7019</a:t>
                </a:r>
              </a:p>
              <a:p>
                <a:pPr algn="ctr"/>
                <a:r>
                  <a:rPr lang="en-US" sz="2400" dirty="0">
                    <a:solidFill>
                      <a:srgbClr val="006847"/>
                    </a:solidFill>
                  </a:rPr>
                  <a:t>BOG Regulation 8.003</a:t>
                </a:r>
              </a:p>
              <a:p>
                <a:pPr algn="ctr"/>
                <a:r>
                  <a:rPr lang="en-US" sz="2400" dirty="0">
                    <a:solidFill>
                      <a:srgbClr val="006847"/>
                    </a:solidFill>
                  </a:rPr>
                  <a:t>USF Regulation 3.029</a:t>
                </a:r>
              </a:p>
            </p:txBody>
          </p:sp>
        </p:grpSp>
      </p:grpSp>
      <p:grpSp>
        <p:nvGrpSpPr>
          <p:cNvPr id="10" name="Group 9"/>
          <p:cNvGrpSpPr/>
          <p:nvPr/>
        </p:nvGrpSpPr>
        <p:grpSpPr>
          <a:xfrm>
            <a:off x="0" y="2055152"/>
            <a:ext cx="7998690" cy="3847867"/>
            <a:chOff x="9744" y="1879270"/>
            <a:chExt cx="7998690" cy="3847867"/>
          </a:xfrm>
        </p:grpSpPr>
        <p:sp>
          <p:nvSpPr>
            <p:cNvPr id="11" name="Oval 10"/>
            <p:cNvSpPr/>
            <p:nvPr/>
          </p:nvSpPr>
          <p:spPr>
            <a:xfrm>
              <a:off x="4183565" y="1879270"/>
              <a:ext cx="3824869" cy="3759369"/>
            </a:xfrm>
            <a:prstGeom prst="ellipse">
              <a:avLst/>
            </a:prstGeom>
            <a:solidFill>
              <a:srgbClr val="9BCB3B"/>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9744" y="4199420"/>
              <a:ext cx="3590695" cy="1527717"/>
              <a:chOff x="25486" y="1433919"/>
              <a:chExt cx="2966930" cy="1527717"/>
            </a:xfrm>
          </p:grpSpPr>
          <p:sp>
            <p:nvSpPr>
              <p:cNvPr id="13" name="Rounded Rectangle 12"/>
              <p:cNvSpPr/>
              <p:nvPr/>
            </p:nvSpPr>
            <p:spPr>
              <a:xfrm>
                <a:off x="358354" y="1433919"/>
                <a:ext cx="2389785" cy="1527717"/>
              </a:xfrm>
              <a:prstGeom prst="roundRect">
                <a:avLst/>
              </a:prstGeom>
              <a:solidFill>
                <a:srgbClr val="00684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007859"/>
                  </a:solidFill>
                </a:endParaRPr>
              </a:p>
            </p:txBody>
          </p:sp>
          <p:sp>
            <p:nvSpPr>
              <p:cNvPr id="14" name="TextBox 13"/>
              <p:cNvSpPr txBox="1"/>
              <p:nvPr/>
            </p:nvSpPr>
            <p:spPr>
              <a:xfrm>
                <a:off x="25486" y="1597612"/>
                <a:ext cx="2966930" cy="1200329"/>
              </a:xfrm>
              <a:prstGeom prst="rect">
                <a:avLst/>
              </a:prstGeom>
              <a:noFill/>
            </p:spPr>
            <p:txBody>
              <a:bodyPr wrap="square" rtlCol="0">
                <a:spAutoFit/>
              </a:bodyPr>
              <a:lstStyle/>
              <a:p>
                <a:pPr algn="ctr"/>
                <a:r>
                  <a:rPr lang="en-US" sz="2400" u="sng" dirty="0">
                    <a:solidFill>
                      <a:srgbClr val="006847"/>
                    </a:solidFill>
                  </a:rPr>
                  <a:t>PBF Metric 3</a:t>
                </a:r>
              </a:p>
              <a:p>
                <a:pPr algn="ctr"/>
                <a:r>
                  <a:rPr lang="en-US" sz="2400" dirty="0">
                    <a:solidFill>
                      <a:srgbClr val="006847"/>
                    </a:solidFill>
                  </a:rPr>
                  <a:t>Impacts Net Tuition </a:t>
                </a:r>
              </a:p>
              <a:p>
                <a:pPr algn="ctr"/>
                <a:r>
                  <a:rPr lang="en-US" sz="2400" dirty="0">
                    <a:solidFill>
                      <a:srgbClr val="006847"/>
                    </a:solidFill>
                  </a:rPr>
                  <a:t>per Degree</a:t>
                </a:r>
              </a:p>
            </p:txBody>
          </p:sp>
        </p:grpSp>
      </p:grpSp>
      <p:grpSp>
        <p:nvGrpSpPr>
          <p:cNvPr id="15" name="Group 14"/>
          <p:cNvGrpSpPr/>
          <p:nvPr/>
        </p:nvGrpSpPr>
        <p:grpSpPr>
          <a:xfrm>
            <a:off x="4608463" y="2545129"/>
            <a:ext cx="7345191" cy="2820313"/>
            <a:chOff x="4635573" y="2375209"/>
            <a:chExt cx="7345191" cy="2820313"/>
          </a:xfrm>
        </p:grpSpPr>
        <p:grpSp>
          <p:nvGrpSpPr>
            <p:cNvPr id="16" name="Group 15"/>
            <p:cNvGrpSpPr/>
            <p:nvPr/>
          </p:nvGrpSpPr>
          <p:grpSpPr>
            <a:xfrm>
              <a:off x="8609762" y="2739734"/>
              <a:ext cx="3371002" cy="2085281"/>
              <a:chOff x="100361" y="1727227"/>
              <a:chExt cx="3010829" cy="1131819"/>
            </a:xfrm>
          </p:grpSpPr>
          <p:sp>
            <p:nvSpPr>
              <p:cNvPr id="19" name="Rounded Rectangle 18"/>
              <p:cNvSpPr/>
              <p:nvPr/>
            </p:nvSpPr>
            <p:spPr>
              <a:xfrm>
                <a:off x="100361" y="1727227"/>
                <a:ext cx="3010829" cy="1131819"/>
              </a:xfrm>
              <a:prstGeom prst="roundRect">
                <a:avLst/>
              </a:prstGeom>
              <a:solidFill>
                <a:srgbClr val="006847">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007859"/>
                  </a:solidFill>
                </a:endParaRPr>
              </a:p>
            </p:txBody>
          </p:sp>
          <p:sp>
            <p:nvSpPr>
              <p:cNvPr id="20" name="TextBox 19"/>
              <p:cNvSpPr txBox="1"/>
              <p:nvPr/>
            </p:nvSpPr>
            <p:spPr>
              <a:xfrm>
                <a:off x="179584" y="1942545"/>
                <a:ext cx="2931606" cy="651498"/>
              </a:xfrm>
              <a:prstGeom prst="rect">
                <a:avLst/>
              </a:prstGeom>
              <a:noFill/>
            </p:spPr>
            <p:txBody>
              <a:bodyPr wrap="square" rtlCol="0">
                <a:spAutoFit/>
              </a:bodyPr>
              <a:lstStyle/>
              <a:p>
                <a:pPr algn="ctr"/>
                <a:r>
                  <a:rPr lang="en-US" sz="2400" u="sng" dirty="0">
                    <a:solidFill>
                      <a:srgbClr val="006847"/>
                    </a:solidFill>
                  </a:rPr>
                  <a:t>Costs &amp; Barriers</a:t>
                </a:r>
              </a:p>
              <a:p>
                <a:pPr algn="ctr"/>
                <a:r>
                  <a:rPr lang="en-US" sz="2400" dirty="0">
                    <a:solidFill>
                      <a:srgbClr val="006847"/>
                    </a:solidFill>
                  </a:rPr>
                  <a:t>Cost +1,041% 1977-2015 </a:t>
                </a:r>
              </a:p>
              <a:p>
                <a:pPr algn="ctr"/>
                <a:r>
                  <a:rPr lang="en-US" sz="2400" dirty="0">
                    <a:solidFill>
                      <a:srgbClr val="006847"/>
                    </a:solidFill>
                  </a:rPr>
                  <a:t>48-66% Do not buy texts</a:t>
                </a:r>
              </a:p>
            </p:txBody>
          </p:sp>
        </p:grpSp>
        <p:sp>
          <p:nvSpPr>
            <p:cNvPr id="17" name="Oval 16"/>
            <p:cNvSpPr/>
            <p:nvPr/>
          </p:nvSpPr>
          <p:spPr>
            <a:xfrm>
              <a:off x="4635573" y="2375209"/>
              <a:ext cx="2908864" cy="2820313"/>
            </a:xfrm>
            <a:prstGeom prst="ellipse">
              <a:avLst/>
            </a:prstGeom>
            <a:solidFill>
              <a:srgbClr val="DBE24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009393" y="2778115"/>
              <a:ext cx="2207942" cy="2062103"/>
            </a:xfrm>
            <a:prstGeom prst="rect">
              <a:avLst/>
            </a:prstGeom>
            <a:noFill/>
          </p:spPr>
          <p:txBody>
            <a:bodyPr wrap="square" rtlCol="0">
              <a:spAutoFit/>
            </a:bodyPr>
            <a:lstStyle/>
            <a:p>
              <a:pPr algn="ctr"/>
              <a:r>
                <a:rPr lang="en-US" sz="3200" dirty="0">
                  <a:solidFill>
                    <a:srgbClr val="139473"/>
                  </a:solidFill>
                </a:rPr>
                <a:t>IT IS THE </a:t>
              </a:r>
              <a:r>
                <a:rPr lang="en-US" sz="3200" u="sng" dirty="0">
                  <a:solidFill>
                    <a:srgbClr val="139473"/>
                  </a:solidFill>
                </a:rPr>
                <a:t>RIGHT</a:t>
              </a:r>
              <a:r>
                <a:rPr lang="en-US" sz="3200" dirty="0">
                  <a:solidFill>
                    <a:srgbClr val="139473"/>
                  </a:solidFill>
                </a:rPr>
                <a:t> THING TO DO!</a:t>
              </a:r>
            </a:p>
          </p:txBody>
        </p:sp>
      </p:grpSp>
    </p:spTree>
    <p:extLst>
      <p:ext uri="{BB962C8B-B14F-4D97-AF65-F5344CB8AC3E}">
        <p14:creationId xmlns:p14="http://schemas.microsoft.com/office/powerpoint/2010/main" val="1557030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914" y="-107323"/>
            <a:ext cx="10515600" cy="1325563"/>
          </a:xfrm>
        </p:spPr>
        <p:txBody>
          <a:bodyPr>
            <a:normAutofit/>
          </a:bodyPr>
          <a:lstStyle/>
          <a:p>
            <a:r>
              <a:rPr lang="en-US" sz="4800" dirty="0">
                <a:solidFill>
                  <a:schemeClr val="bg1"/>
                </a:solidFill>
                <a:latin typeface="Calibri Regular" charset="0"/>
                <a:cs typeface="Calibri Regular" charset="0"/>
              </a:rPr>
              <a:t>Focus on USF </a:t>
            </a:r>
          </a:p>
        </p:txBody>
      </p:sp>
      <p:sp>
        <p:nvSpPr>
          <p:cNvPr id="4" name="Content Placeholder 5"/>
          <p:cNvSpPr>
            <a:spLocks noGrp="1"/>
          </p:cNvSpPr>
          <p:nvPr>
            <p:ph idx="1"/>
          </p:nvPr>
        </p:nvSpPr>
        <p:spPr>
          <a:xfrm>
            <a:off x="686392" y="2741239"/>
            <a:ext cx="4241210" cy="2844800"/>
          </a:xfrm>
        </p:spPr>
        <p:txBody>
          <a:bodyPr>
            <a:normAutofit/>
          </a:bodyPr>
          <a:lstStyle/>
          <a:p>
            <a:pPr marL="0" indent="0" algn="ctr">
              <a:buNone/>
            </a:pPr>
            <a:r>
              <a:rPr lang="en-US" sz="3200" dirty="0">
                <a:solidFill>
                  <a:srgbClr val="139473"/>
                </a:solidFill>
                <a:cs typeface="Calibri Regular" charset="0"/>
              </a:rPr>
              <a:t>Average C</a:t>
            </a:r>
            <a:r>
              <a:rPr lang="en-US" sz="3200" dirty="0">
                <a:solidFill>
                  <a:srgbClr val="139473"/>
                </a:solidFill>
                <a:latin typeface="Calibri Regular" charset="0"/>
                <a:cs typeface="Calibri Regular" charset="0"/>
              </a:rPr>
              <a:t>ost of </a:t>
            </a:r>
            <a:r>
              <a:rPr lang="en-US" sz="3200" dirty="0">
                <a:solidFill>
                  <a:srgbClr val="139473"/>
                </a:solidFill>
                <a:cs typeface="Calibri Regular" charset="0"/>
              </a:rPr>
              <a:t>T</a:t>
            </a:r>
            <a:r>
              <a:rPr lang="en-US" sz="3200" dirty="0">
                <a:solidFill>
                  <a:srgbClr val="139473"/>
                </a:solidFill>
                <a:latin typeface="Calibri Regular" charset="0"/>
                <a:cs typeface="Calibri Regular" charset="0"/>
              </a:rPr>
              <a:t>extbooks</a:t>
            </a:r>
            <a:r>
              <a:rPr lang="en-US" sz="3200" dirty="0">
                <a:solidFill>
                  <a:srgbClr val="139473"/>
                </a:solidFill>
                <a:cs typeface="Calibri Regular" charset="0"/>
              </a:rPr>
              <a:t>/Credit Hour</a:t>
            </a:r>
            <a:endParaRPr lang="en-US" sz="3200" dirty="0">
              <a:solidFill>
                <a:srgbClr val="139473"/>
              </a:solidFill>
              <a:latin typeface="Calibri Regular" charset="0"/>
              <a:cs typeface="Calibri Regular" charset="0"/>
            </a:endParaRPr>
          </a:p>
          <a:p>
            <a:pPr marL="0" indent="0">
              <a:buNone/>
            </a:pPr>
            <a:endParaRPr lang="en-US" sz="1200" dirty="0">
              <a:solidFill>
                <a:srgbClr val="139473"/>
              </a:solidFill>
              <a:latin typeface="Calibri Regular" charset="0"/>
              <a:cs typeface="Calibri Regular" charset="0"/>
            </a:endParaRPr>
          </a:p>
          <a:p>
            <a:r>
              <a:rPr lang="en-US" dirty="0">
                <a:solidFill>
                  <a:srgbClr val="139473"/>
                </a:solidFill>
                <a:latin typeface="Calibri Regular" charset="0"/>
                <a:cs typeface="Calibri Regular" charset="0"/>
              </a:rPr>
              <a:t>National average = $40.83</a:t>
            </a:r>
          </a:p>
          <a:p>
            <a:endParaRPr lang="en-US" sz="1200" dirty="0">
              <a:solidFill>
                <a:srgbClr val="139473"/>
              </a:solidFill>
              <a:latin typeface="Calibri Regular" charset="0"/>
              <a:cs typeface="Calibri Regular" charset="0"/>
            </a:endParaRPr>
          </a:p>
          <a:p>
            <a:r>
              <a:rPr lang="en-US" dirty="0">
                <a:solidFill>
                  <a:srgbClr val="139473"/>
                </a:solidFill>
                <a:latin typeface="Calibri Regular" charset="0"/>
                <a:cs typeface="Calibri Regular" charset="0"/>
              </a:rPr>
              <a:t>USF average = $46.15 </a:t>
            </a:r>
          </a:p>
        </p:txBody>
      </p:sp>
      <p:graphicFrame>
        <p:nvGraphicFramePr>
          <p:cNvPr id="5" name="Chart 4"/>
          <p:cNvGraphicFramePr/>
          <p:nvPr>
            <p:extLst>
              <p:ext uri="{D42A27DB-BD31-4B8C-83A1-F6EECF244321}">
                <p14:modId xmlns:p14="http://schemas.microsoft.com/office/powerpoint/2010/main" val="1175619057"/>
              </p:ext>
            </p:extLst>
          </p:nvPr>
        </p:nvGraphicFramePr>
        <p:xfrm>
          <a:off x="5107020" y="1218240"/>
          <a:ext cx="6682903" cy="54186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04287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882" y="0"/>
            <a:ext cx="8333153" cy="1093695"/>
          </a:xfrm>
        </p:spPr>
        <p:txBody>
          <a:bodyPr>
            <a:noAutofit/>
          </a:bodyPr>
          <a:lstStyle/>
          <a:p>
            <a:r>
              <a:rPr lang="en-US" sz="4000" dirty="0">
                <a:solidFill>
                  <a:schemeClr val="bg1"/>
                </a:solidFill>
                <a:latin typeface="Calibri Regular" charset="0"/>
                <a:cs typeface="Calibri Regular" charset="0"/>
              </a:rPr>
              <a:t>Impact on Students</a:t>
            </a:r>
          </a:p>
        </p:txBody>
      </p:sp>
      <p:sp>
        <p:nvSpPr>
          <p:cNvPr id="8" name="Content Placeholder 2"/>
          <p:cNvSpPr txBox="1">
            <a:spLocks/>
          </p:cNvSpPr>
          <p:nvPr/>
        </p:nvSpPr>
        <p:spPr>
          <a:xfrm>
            <a:off x="869789" y="3588139"/>
            <a:ext cx="10861921" cy="17471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4400" dirty="0">
              <a:solidFill>
                <a:prstClr val="black"/>
              </a:solidFill>
              <a:latin typeface="Calibri Regular" charset="0"/>
              <a:cs typeface="Calibri Regular" charset="0"/>
            </a:endParaRPr>
          </a:p>
        </p:txBody>
      </p:sp>
      <p:sp>
        <p:nvSpPr>
          <p:cNvPr id="9" name="TextBox 8"/>
          <p:cNvSpPr txBox="1"/>
          <p:nvPr/>
        </p:nvSpPr>
        <p:spPr>
          <a:xfrm>
            <a:off x="1757347" y="6322103"/>
            <a:ext cx="9075761" cy="369332"/>
          </a:xfrm>
          <a:prstGeom prst="rect">
            <a:avLst/>
          </a:prstGeom>
          <a:noFill/>
        </p:spPr>
        <p:txBody>
          <a:bodyPr wrap="square" rtlCol="0">
            <a:spAutoFit/>
          </a:bodyPr>
          <a:lstStyle/>
          <a:p>
            <a:pPr algn="ctr"/>
            <a:r>
              <a:rPr lang="en-US" dirty="0">
                <a:solidFill>
                  <a:srgbClr val="E7E6E6">
                    <a:lumMod val="50000"/>
                  </a:srgbClr>
                </a:solidFill>
                <a:latin typeface="Calibri Regular" charset="0"/>
                <a:cs typeface="Calibri Regular" charset="0"/>
              </a:rPr>
              <a:t>Source: </a:t>
            </a:r>
            <a:r>
              <a:rPr lang="en-US" dirty="0">
                <a:solidFill>
                  <a:srgbClr val="E7E6E6">
                    <a:lumMod val="50000"/>
                  </a:srgbClr>
                </a:solidFill>
                <a:latin typeface="Calibri Regular" charset="0"/>
              </a:rPr>
              <a:t>2016 Student Textbook and Course Materials Survey, Florida Virtual Campus</a:t>
            </a:r>
          </a:p>
        </p:txBody>
      </p:sp>
      <p:graphicFrame>
        <p:nvGraphicFramePr>
          <p:cNvPr id="4" name="Chart 3"/>
          <p:cNvGraphicFramePr/>
          <p:nvPr>
            <p:extLst>
              <p:ext uri="{D42A27DB-BD31-4B8C-83A1-F6EECF244321}">
                <p14:modId xmlns:p14="http://schemas.microsoft.com/office/powerpoint/2010/main" val="2027437669"/>
              </p:ext>
            </p:extLst>
          </p:nvPr>
        </p:nvGraphicFramePr>
        <p:xfrm>
          <a:off x="1241708" y="1718993"/>
          <a:ext cx="10107038" cy="4603110"/>
        </p:xfrm>
        <a:graphic>
          <a:graphicData uri="http://schemas.openxmlformats.org/drawingml/2006/chart">
            <c:chart xmlns:c="http://schemas.openxmlformats.org/drawingml/2006/chart" xmlns:r="http://schemas.openxmlformats.org/officeDocument/2006/relationships" r:id="rId4"/>
          </a:graphicData>
        </a:graphic>
      </p:graphicFrame>
      <p:sp>
        <p:nvSpPr>
          <p:cNvPr id="14" name="Down Arrow 13"/>
          <p:cNvSpPr/>
          <p:nvPr/>
        </p:nvSpPr>
        <p:spPr>
          <a:xfrm>
            <a:off x="10060638" y="1225685"/>
            <a:ext cx="435506" cy="844021"/>
          </a:xfrm>
          <a:prstGeom prst="downArrow">
            <a:avLst>
              <a:gd name="adj1" fmla="val 45533"/>
              <a:gd name="adj2" fmla="val 50000"/>
            </a:avLst>
          </a:prstGeom>
          <a:solidFill>
            <a:srgbClr val="139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219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7918" y="1"/>
            <a:ext cx="8153400" cy="1066800"/>
          </a:xfrm>
        </p:spPr>
        <p:txBody>
          <a:bodyPr>
            <a:normAutofit fontScale="90000"/>
          </a:bodyPr>
          <a:lstStyle/>
          <a:p>
            <a:r>
              <a:rPr lang="en-US" dirty="0">
                <a:solidFill>
                  <a:schemeClr val="bg1"/>
                </a:solidFill>
              </a:rPr>
              <a:t>Resources from the USF Libraries to Help </a:t>
            </a:r>
            <a:r>
              <a:rPr lang="en-US" u="sng" dirty="0">
                <a:solidFill>
                  <a:schemeClr val="bg1"/>
                </a:solidFill>
              </a:rPr>
              <a:t>You</a:t>
            </a:r>
            <a:r>
              <a:rPr lang="en-US" dirty="0">
                <a:solidFill>
                  <a:schemeClr val="bg1"/>
                </a:solidFill>
              </a:rPr>
              <a:t> Help Your Students</a:t>
            </a:r>
          </a:p>
        </p:txBody>
      </p:sp>
      <p:pic>
        <p:nvPicPr>
          <p:cNvPr id="1026" name="Picture 2" descr="http://tap.usf.edu/wp-content/uploads/2018/01/TAP-Tree-FINAL-1.png"/>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28300" y="1199670"/>
            <a:ext cx="5755236" cy="5454050"/>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2621" y="2756213"/>
            <a:ext cx="5378605" cy="2340964"/>
          </a:xfrm>
          <a:prstGeom prst="rect">
            <a:avLst/>
          </a:prstGeom>
        </p:spPr>
      </p:pic>
      <p:sp>
        <p:nvSpPr>
          <p:cNvPr id="7" name="TextBox 6"/>
          <p:cNvSpPr txBox="1"/>
          <p:nvPr/>
        </p:nvSpPr>
        <p:spPr>
          <a:xfrm>
            <a:off x="-516823" y="2042007"/>
            <a:ext cx="4032985" cy="1107996"/>
          </a:xfrm>
          <a:prstGeom prst="rect">
            <a:avLst/>
          </a:prstGeom>
          <a:noFill/>
        </p:spPr>
        <p:txBody>
          <a:bodyPr wrap="square" rtlCol="0">
            <a:spAutoFit/>
          </a:bodyPr>
          <a:lstStyle/>
          <a:p>
            <a:pPr algn="ctr"/>
            <a:r>
              <a:rPr lang="en-US" sz="6600" b="1">
                <a:solidFill>
                  <a:srgbClr val="139473"/>
                </a:solidFill>
              </a:rPr>
              <a:t>VISIT</a:t>
            </a:r>
          </a:p>
        </p:txBody>
      </p:sp>
    </p:spTree>
    <p:extLst>
      <p:ext uri="{BB962C8B-B14F-4D97-AF65-F5344CB8AC3E}">
        <p14:creationId xmlns:p14="http://schemas.microsoft.com/office/powerpoint/2010/main" val="2233515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6624" y="160532"/>
            <a:ext cx="11391900" cy="758489"/>
          </a:xfrm>
        </p:spPr>
        <p:txBody>
          <a:bodyPr/>
          <a:lstStyle/>
          <a:p>
            <a:r>
              <a:rPr lang="en-US" dirty="0">
                <a:solidFill>
                  <a:schemeClr val="bg1"/>
                </a:solidFill>
              </a:rPr>
              <a:t>What Can USF do to Help?</a:t>
            </a:r>
          </a:p>
        </p:txBody>
      </p:sp>
      <p:sp>
        <p:nvSpPr>
          <p:cNvPr id="6" name="Content Placeholder 5"/>
          <p:cNvSpPr>
            <a:spLocks noGrp="1"/>
          </p:cNvSpPr>
          <p:nvPr>
            <p:ph sz="half" idx="2"/>
          </p:nvPr>
        </p:nvSpPr>
        <p:spPr>
          <a:xfrm>
            <a:off x="727435" y="2098296"/>
            <a:ext cx="11080030" cy="4440727"/>
          </a:xfrm>
        </p:spPr>
        <p:txBody>
          <a:bodyPr>
            <a:normAutofit/>
          </a:bodyPr>
          <a:lstStyle/>
          <a:p>
            <a:r>
              <a:rPr lang="en-US" sz="3200" dirty="0">
                <a:solidFill>
                  <a:srgbClr val="139473"/>
                </a:solidFill>
              </a:rPr>
              <a:t>Increase faculty awareness</a:t>
            </a:r>
          </a:p>
          <a:p>
            <a:r>
              <a:rPr lang="en-US" sz="3200" dirty="0">
                <a:solidFill>
                  <a:srgbClr val="139473"/>
                </a:solidFill>
              </a:rPr>
              <a:t>Evaluate existing and create new practices to advance affordability</a:t>
            </a:r>
          </a:p>
          <a:p>
            <a:r>
              <a:rPr lang="en-US" sz="3200" dirty="0">
                <a:solidFill>
                  <a:srgbClr val="139473"/>
                </a:solidFill>
              </a:rPr>
              <a:t>Develop a framework for assessing textbook impact; listen to students about their experience with textbooks</a:t>
            </a:r>
          </a:p>
          <a:p>
            <a:r>
              <a:rPr lang="en-US" sz="3200" dirty="0">
                <a:solidFill>
                  <a:srgbClr val="139473"/>
                </a:solidFill>
              </a:rPr>
              <a:t>Develop incentives for faculty who drive textbook affordability </a:t>
            </a:r>
          </a:p>
          <a:p>
            <a:r>
              <a:rPr lang="en-US" sz="3200" dirty="0">
                <a:solidFill>
                  <a:srgbClr val="139473"/>
                </a:solidFill>
              </a:rPr>
              <a:t>Move beyond compliance and metrics to own the textbook affordability issue</a:t>
            </a:r>
          </a:p>
        </p:txBody>
      </p:sp>
      <p:sp>
        <p:nvSpPr>
          <p:cNvPr id="4" name="Slide Number Placeholder 3"/>
          <p:cNvSpPr>
            <a:spLocks noGrp="1"/>
          </p:cNvSpPr>
          <p:nvPr>
            <p:ph type="sldNum" sz="quarter" idx="12"/>
          </p:nvPr>
        </p:nvSpPr>
        <p:spPr/>
        <p:txBody>
          <a:bodyPr/>
          <a:lstStyle/>
          <a:p>
            <a:fld id="{697A370E-8A59-4BD0-BD12-0D7B6AA29D49}" type="slidenum">
              <a:rPr lang="en-US" smtClean="0">
                <a:solidFill>
                  <a:prstClr val="white"/>
                </a:solidFill>
              </a:rPr>
              <a:pPr/>
              <a:t>7</a:t>
            </a:fld>
            <a:endParaRPr lang="en-US" dirty="0">
              <a:solidFill>
                <a:prstClr val="white"/>
              </a:solidFill>
            </a:endParaRPr>
          </a:p>
        </p:txBody>
      </p:sp>
    </p:spTree>
    <p:extLst>
      <p:ext uri="{BB962C8B-B14F-4D97-AF65-F5344CB8AC3E}">
        <p14:creationId xmlns:p14="http://schemas.microsoft.com/office/powerpoint/2010/main" val="475156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6624" y="160532"/>
            <a:ext cx="11391900" cy="758489"/>
          </a:xfrm>
        </p:spPr>
        <p:txBody>
          <a:bodyPr/>
          <a:lstStyle/>
          <a:p>
            <a:r>
              <a:rPr lang="en-US" dirty="0">
                <a:solidFill>
                  <a:schemeClr val="bg1"/>
                </a:solidFill>
              </a:rPr>
              <a:t>Contact Us</a:t>
            </a:r>
          </a:p>
        </p:txBody>
      </p:sp>
      <p:sp>
        <p:nvSpPr>
          <p:cNvPr id="6" name="Content Placeholder 5"/>
          <p:cNvSpPr>
            <a:spLocks noGrp="1"/>
          </p:cNvSpPr>
          <p:nvPr>
            <p:ph sz="half" idx="2"/>
          </p:nvPr>
        </p:nvSpPr>
        <p:spPr>
          <a:xfrm>
            <a:off x="416966" y="1903562"/>
            <a:ext cx="11390499" cy="4996206"/>
          </a:xfrm>
        </p:spPr>
        <p:txBody>
          <a:bodyPr>
            <a:normAutofit/>
          </a:bodyPr>
          <a:lstStyle/>
          <a:p>
            <a:pPr marL="0" lvl="0" indent="0" algn="ctr">
              <a:lnSpc>
                <a:spcPct val="100000"/>
              </a:lnSpc>
              <a:spcBef>
                <a:spcPts val="0"/>
              </a:spcBef>
              <a:buNone/>
            </a:pPr>
            <a:r>
              <a:rPr lang="en-US" sz="2400" dirty="0">
                <a:solidFill>
                  <a:srgbClr val="139473"/>
                </a:solidFill>
                <a:hlinkClick r:id="rId4"/>
              </a:rPr>
              <a:t>lib-tap@usf.edu</a:t>
            </a:r>
            <a:endParaRPr lang="en-US" sz="2400" dirty="0">
              <a:solidFill>
                <a:srgbClr val="139473"/>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2400" dirty="0">
              <a:solidFill>
                <a:srgbClr val="139473"/>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2400" dirty="0">
                <a:solidFill>
                  <a:srgbClr val="139473"/>
                </a:solidFill>
              </a:rPr>
              <a:t>Alex Neff | Program Planner &amp; Analyst</a:t>
            </a:r>
          </a:p>
          <a:p>
            <a:pPr marL="0" indent="0" algn="ctr">
              <a:lnSpc>
                <a:spcPct val="100000"/>
              </a:lnSpc>
              <a:spcBef>
                <a:spcPts val="0"/>
              </a:spcBef>
              <a:buNone/>
            </a:pPr>
            <a:r>
              <a:rPr lang="en-US" sz="2400" dirty="0">
                <a:solidFill>
                  <a:srgbClr val="139473"/>
                </a:solidFill>
                <a:hlinkClick r:id="rId5"/>
              </a:rPr>
              <a:t>neffa@usf.edu </a:t>
            </a:r>
            <a:r>
              <a:rPr lang="en-US" sz="2400" dirty="0">
                <a:solidFill>
                  <a:srgbClr val="139473"/>
                </a:solidFill>
              </a:rPr>
              <a:t>| </a:t>
            </a:r>
            <a:r>
              <a:rPr lang="en-US" sz="2400" dirty="0">
                <a:solidFill>
                  <a:srgbClr val="9BCB3B"/>
                </a:solidFill>
              </a:rPr>
              <a:t>813.974.4703</a:t>
            </a:r>
            <a:endParaRPr lang="en-US" sz="2400" dirty="0">
              <a:solidFill>
                <a:srgbClr val="139473"/>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2400" dirty="0">
              <a:solidFill>
                <a:srgbClr val="139473"/>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2400" dirty="0" err="1">
                <a:solidFill>
                  <a:srgbClr val="139473"/>
                </a:solidFill>
              </a:rPr>
              <a:t>Rion</a:t>
            </a:r>
            <a:r>
              <a:rPr lang="en-US" sz="2400" dirty="0">
                <a:solidFill>
                  <a:srgbClr val="139473"/>
                </a:solidFill>
              </a:rPr>
              <a:t> Sabean | Web Content Administrator</a:t>
            </a:r>
          </a:p>
          <a:p>
            <a:pPr marL="0" marR="0" lvl="0" indent="0" algn="ctr" defTabSz="914400" eaLnBrk="1" fontAlgn="auto" latinLnBrk="0" hangingPunct="1">
              <a:lnSpc>
                <a:spcPct val="100000"/>
              </a:lnSpc>
              <a:spcBef>
                <a:spcPts val="0"/>
              </a:spcBef>
              <a:spcAft>
                <a:spcPts val="0"/>
              </a:spcAft>
              <a:buClrTx/>
              <a:buSzTx/>
              <a:buFontTx/>
              <a:buNone/>
              <a:tabLst/>
              <a:defRPr/>
            </a:pPr>
            <a:r>
              <a:rPr lang="en-US" sz="2400" dirty="0">
                <a:solidFill>
                  <a:srgbClr val="139473"/>
                </a:solidFill>
                <a:hlinkClick r:id="rId6"/>
              </a:rPr>
              <a:t>rsabean@usf.edu</a:t>
            </a:r>
            <a:r>
              <a:rPr lang="en-US" sz="2400" dirty="0">
                <a:solidFill>
                  <a:srgbClr val="139473"/>
                </a:solidFill>
              </a:rPr>
              <a:t> | </a:t>
            </a:r>
            <a:r>
              <a:rPr lang="en-US" sz="2400" dirty="0">
                <a:solidFill>
                  <a:srgbClr val="9BCB3B"/>
                </a:solidFill>
              </a:rPr>
              <a:t>813.974.6248</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2400" dirty="0">
              <a:solidFill>
                <a:srgbClr val="9BCB3B"/>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2400" dirty="0">
                <a:solidFill>
                  <a:srgbClr val="9BCB3B"/>
                </a:solidFill>
              </a:rPr>
              <a:t>TAP.USF.EDU</a:t>
            </a:r>
          </a:p>
        </p:txBody>
      </p:sp>
      <p:sp>
        <p:nvSpPr>
          <p:cNvPr id="4" name="Slide Number Placeholder 3"/>
          <p:cNvSpPr>
            <a:spLocks noGrp="1"/>
          </p:cNvSpPr>
          <p:nvPr>
            <p:ph type="sldNum" sz="quarter" idx="12"/>
          </p:nvPr>
        </p:nvSpPr>
        <p:spPr/>
        <p:txBody>
          <a:bodyPr/>
          <a:lstStyle/>
          <a:p>
            <a:fld id="{697A370E-8A59-4BD0-BD12-0D7B6AA29D49}" type="slidenum">
              <a:rPr lang="en-US" smtClean="0">
                <a:solidFill>
                  <a:prstClr val="white"/>
                </a:solidFill>
              </a:rPr>
              <a:pPr/>
              <a:t>8</a:t>
            </a:fld>
            <a:endParaRPr lang="en-US" dirty="0">
              <a:solidFill>
                <a:prstClr val="white"/>
              </a:solidFill>
            </a:endParaRPr>
          </a:p>
        </p:txBody>
      </p:sp>
    </p:spTree>
    <p:extLst>
      <p:ext uri="{BB962C8B-B14F-4D97-AF65-F5344CB8AC3E}">
        <p14:creationId xmlns:p14="http://schemas.microsoft.com/office/powerpoint/2010/main" val="1550362395"/>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9ACA3B"/>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xt_and_Picture_Fade_on_Path.potx" id="{945DB302-3CF0-4D4B-8700-79B95C40A22F}" vid="{D7D3B775-AB83-4048-B9FF-CD4D78EBA0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36964A-DCA1-46AB-8B79-117CAE6018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4800</TotalTime>
  <Words>1091</Words>
  <Application>Microsoft Macintosh PowerPoint</Application>
  <PresentationFormat>Widescreen</PresentationFormat>
  <Paragraphs>106</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Regular</vt:lpstr>
      <vt:lpstr>Mangal</vt:lpstr>
      <vt:lpstr>Office Theme</vt:lpstr>
      <vt:lpstr>Understanding the Issues:  Textbook Affordability at USF </vt:lpstr>
      <vt:lpstr>Rising Textbook Costs </vt:lpstr>
      <vt:lpstr>Why Focus on Textbook Costs?</vt:lpstr>
      <vt:lpstr>Focus on USF </vt:lpstr>
      <vt:lpstr>Impact on Students</vt:lpstr>
      <vt:lpstr>Resources from the USF Libraries to Help You Help Your Students</vt:lpstr>
      <vt:lpstr>What Can USF do to Help?</vt:lpstr>
      <vt:lpstr>Contact Us</vt:lpstr>
    </vt:vector>
  </TitlesOfParts>
  <Company>University of South Florida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Textbook Affordability: A Role for Academic Libraries</dc:title>
  <dc:creator>Metz-Wiseman, Monica</dc:creator>
  <cp:keywords/>
  <cp:lastModifiedBy>Sabean, Ryan</cp:lastModifiedBy>
  <cp:revision>202</cp:revision>
  <cp:lastPrinted>2017-11-03T21:58:32Z</cp:lastPrinted>
  <dcterms:created xsi:type="dcterms:W3CDTF">2016-06-15T19:07:48Z</dcterms:created>
  <dcterms:modified xsi:type="dcterms:W3CDTF">2019-03-07T16:06:30Z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TC040144299991</vt:lpwstr>
  </property>
</Properties>
</file>