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7"/>
  </p:notesMasterIdLst>
  <p:handoutMasterIdLst>
    <p:handoutMasterId r:id="rId18"/>
  </p:handoutMasterIdLst>
  <p:sldIdLst>
    <p:sldId id="326" r:id="rId3"/>
    <p:sldId id="313" r:id="rId4"/>
    <p:sldId id="314" r:id="rId5"/>
    <p:sldId id="320" r:id="rId6"/>
    <p:sldId id="321" r:id="rId7"/>
    <p:sldId id="319" r:id="rId8"/>
    <p:sldId id="309" r:id="rId9"/>
    <p:sldId id="316" r:id="rId10"/>
    <p:sldId id="317" r:id="rId11"/>
    <p:sldId id="311" r:id="rId12"/>
    <p:sldId id="322" r:id="rId13"/>
    <p:sldId id="323" r:id="rId14"/>
    <p:sldId id="324" r:id="rId15"/>
    <p:sldId id="32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9473"/>
    <a:srgbClr val="9BCB3B"/>
    <a:srgbClr val="DBE245"/>
    <a:srgbClr val="D54F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21" autoAdjust="0"/>
    <p:restoredTop sz="86356" autoAdjust="0"/>
  </p:normalViewPr>
  <p:slideViewPr>
    <p:cSldViewPr snapToGrid="0">
      <p:cViewPr varScale="1">
        <p:scale>
          <a:sx n="131" d="100"/>
          <a:sy n="131" d="100"/>
        </p:scale>
        <p:origin x="184" y="1560"/>
      </p:cViewPr>
      <p:guideLst/>
    </p:cSldViewPr>
  </p:slideViewPr>
  <p:outlineViewPr>
    <p:cViewPr>
      <p:scale>
        <a:sx n="33" d="100"/>
        <a:sy n="33" d="100"/>
      </p:scale>
      <p:origin x="0" y="-2028"/>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91" d="100"/>
          <a:sy n="91" d="100"/>
        </p:scale>
        <p:origin x="3708" y="84"/>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esProps" Target="presProps.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latin typeface="Calibri Regular" charset="0"/>
            </a:endParaRPr>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F1B5EDA-FE36-40D2-8154-116D4D704315}" type="datetimeFigureOut">
              <a:rPr lang="en-US" smtClean="0">
                <a:latin typeface="Calibri Regular" charset="0"/>
              </a:rPr>
              <a:t>1/18/18</a:t>
            </a:fld>
            <a:endParaRPr lang="en-US" dirty="0">
              <a:latin typeface="Calibri Regular" charset="0"/>
            </a:endParaRPr>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latin typeface="Calibri Regular" charset="0"/>
            </a:endParaRPr>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C1AC0A1-3EB2-4BA1-A3DF-9D2BB4ED1BED}" type="slidenum">
              <a:rPr lang="en-US" smtClean="0">
                <a:latin typeface="Calibri Regular" charset="0"/>
              </a:rPr>
              <a:t>‹#›</a:t>
            </a:fld>
            <a:endParaRPr lang="en-US" dirty="0">
              <a:latin typeface="Calibri Regular" charset="0"/>
            </a:endParaRPr>
          </a:p>
        </p:txBody>
      </p:sp>
    </p:spTree>
    <p:extLst>
      <p:ext uri="{BB962C8B-B14F-4D97-AF65-F5344CB8AC3E}">
        <p14:creationId xmlns:p14="http://schemas.microsoft.com/office/powerpoint/2010/main" val="1573995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b="0" i="0">
                <a:latin typeface="Calibri Regular" charset="0"/>
              </a:defRPr>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b="0" i="0">
                <a:latin typeface="Calibri Regular" charset="0"/>
              </a:defRPr>
            </a:lvl1pPr>
          </a:lstStyle>
          <a:p>
            <a:fld id="{54DEB6FA-B3F9-4370-952B-B0020D61151D}" type="datetimeFigureOut">
              <a:rPr lang="en-US" smtClean="0"/>
              <a:pPr/>
              <a:t>1/18/18</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b="0" i="0">
                <a:latin typeface="Calibri Regular" charset="0"/>
              </a:defRPr>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b="0" i="0">
                <a:latin typeface="Calibri Regular" charset="0"/>
              </a:defRPr>
            </a:lvl1pPr>
          </a:lstStyle>
          <a:p>
            <a:fld id="{2C2FC441-7B66-47F3-8F9C-314DE9538B56}" type="slidenum">
              <a:rPr lang="en-US" smtClean="0"/>
              <a:pPr/>
              <a:t>‹#›</a:t>
            </a:fld>
            <a:endParaRPr lang="en-US" dirty="0"/>
          </a:p>
        </p:txBody>
      </p:sp>
    </p:spTree>
    <p:extLst>
      <p:ext uri="{BB962C8B-B14F-4D97-AF65-F5344CB8AC3E}">
        <p14:creationId xmlns:p14="http://schemas.microsoft.com/office/powerpoint/2010/main" val="652260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Calibri Regular" charset="0"/>
        <a:ea typeface="+mn-ea"/>
        <a:cs typeface="+mn-cs"/>
      </a:defRPr>
    </a:lvl1pPr>
    <a:lvl2pPr marL="457200" algn="l" defTabSz="914400" rtl="0" eaLnBrk="1" latinLnBrk="0" hangingPunct="1">
      <a:defRPr sz="1200" b="0" i="0" kern="1200">
        <a:solidFill>
          <a:schemeClr val="tx1"/>
        </a:solidFill>
        <a:latin typeface="Calibri Regular" charset="0"/>
        <a:ea typeface="+mn-ea"/>
        <a:cs typeface="+mn-cs"/>
      </a:defRPr>
    </a:lvl2pPr>
    <a:lvl3pPr marL="914400" algn="l" defTabSz="914400" rtl="0" eaLnBrk="1" latinLnBrk="0" hangingPunct="1">
      <a:defRPr sz="1200" b="0" i="0" kern="1200">
        <a:solidFill>
          <a:schemeClr val="tx1"/>
        </a:solidFill>
        <a:latin typeface="Calibri Regular" charset="0"/>
        <a:ea typeface="+mn-ea"/>
        <a:cs typeface="+mn-cs"/>
      </a:defRPr>
    </a:lvl3pPr>
    <a:lvl4pPr marL="1371600" algn="l" defTabSz="914400" rtl="0" eaLnBrk="1" latinLnBrk="0" hangingPunct="1">
      <a:defRPr sz="1200" b="0" i="0" kern="1200">
        <a:solidFill>
          <a:schemeClr val="tx1"/>
        </a:solidFill>
        <a:latin typeface="Calibri Regular" charset="0"/>
        <a:ea typeface="+mn-ea"/>
        <a:cs typeface="+mn-cs"/>
      </a:defRPr>
    </a:lvl4pPr>
    <a:lvl5pPr marL="1828800" algn="l" defTabSz="914400" rtl="0" eaLnBrk="1" latinLnBrk="0" hangingPunct="1">
      <a:defRPr sz="1200" b="0" i="0" kern="1200">
        <a:solidFill>
          <a:schemeClr val="tx1"/>
        </a:solidFill>
        <a:latin typeface="Calibri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purpose of this PowerPoint is to present to the USF community</a:t>
            </a:r>
            <a:r>
              <a:rPr lang="en-US" baseline="0" dirty="0" smtClean="0"/>
              <a:t> the pressing issues surrounding textbook affordability at USF.  We’ll look at: </a:t>
            </a:r>
          </a:p>
          <a:p>
            <a:endParaRPr lang="en-US" baseline="0" dirty="0" smtClean="0"/>
          </a:p>
          <a:p>
            <a:pPr marL="228600" indent="-228600">
              <a:buAutoNum type="arabicPeriod"/>
            </a:pPr>
            <a:r>
              <a:rPr lang="en-US" baseline="0" dirty="0" smtClean="0"/>
              <a:t>the impact on students, </a:t>
            </a:r>
          </a:p>
          <a:p>
            <a:pPr marL="228600" indent="-228600">
              <a:buAutoNum type="arabicPeriod"/>
            </a:pPr>
            <a:r>
              <a:rPr lang="en-US" baseline="0" dirty="0" smtClean="0"/>
              <a:t>current legislation enacted</a:t>
            </a:r>
            <a:r>
              <a:rPr lang="en-US" dirty="0" smtClean="0"/>
              <a:t> to address t</a:t>
            </a:r>
            <a:r>
              <a:rPr lang="en-US" baseline="0" dirty="0" smtClean="0"/>
              <a:t>he problem,</a:t>
            </a:r>
            <a:r>
              <a:rPr lang="en-US" dirty="0" smtClean="0"/>
              <a:t> </a:t>
            </a:r>
          </a:p>
          <a:p>
            <a:pPr marL="228600" indent="-228600">
              <a:buAutoNum type="arabicPeriod"/>
            </a:pPr>
            <a:r>
              <a:rPr lang="en-US" dirty="0" smtClean="0"/>
              <a:t>library services and resources designed to help faculty promote textbook affordability and,</a:t>
            </a:r>
          </a:p>
          <a:p>
            <a:pPr marL="228600" indent="-228600">
              <a:buAutoNum type="arabicPeriod"/>
            </a:pPr>
            <a:r>
              <a:rPr lang="en-US" dirty="0" smtClean="0"/>
              <a:t>what the University and faculty can do to advance this issue.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1</a:t>
            </a:fld>
            <a:endParaRPr lang="en-US" dirty="0"/>
          </a:p>
        </p:txBody>
      </p:sp>
    </p:spTree>
    <p:extLst>
      <p:ext uri="{BB962C8B-B14F-4D97-AF65-F5344CB8AC3E}">
        <p14:creationId xmlns:p14="http://schemas.microsoft.com/office/powerpoint/2010/main" val="38455220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78069" y="4505106"/>
            <a:ext cx="5714781" cy="4649404"/>
          </a:xfrm>
        </p:spPr>
        <p:txBody>
          <a:bodyPr/>
          <a:lstStyle/>
          <a:p>
            <a:r>
              <a:rPr lang="en-US" dirty="0" smtClean="0"/>
              <a:t>The USF Libraries have been working on textbook affordability initiatives since 2009.  Visit the web site, tap.usf.edu for more information. Begin at the faculty link.  Specific solutions:  </a:t>
            </a:r>
          </a:p>
          <a:p>
            <a:endParaRPr lang="en-US" dirty="0" smtClean="0"/>
          </a:p>
          <a:p>
            <a:r>
              <a:rPr lang="en-US" dirty="0"/>
              <a:t>Ebooks for the Classroom+ - </a:t>
            </a:r>
            <a:r>
              <a:rPr lang="en-US" dirty="0" smtClean="0"/>
              <a:t>a USF developed database to help faculty identify </a:t>
            </a:r>
            <a:r>
              <a:rPr lang="en-US" dirty="0"/>
              <a:t>and select over 460,000 </a:t>
            </a:r>
            <a:r>
              <a:rPr lang="en-US" dirty="0" err="1"/>
              <a:t>ebooks</a:t>
            </a:r>
            <a:r>
              <a:rPr lang="en-US" dirty="0"/>
              <a:t> for </a:t>
            </a:r>
            <a:r>
              <a:rPr lang="en-US" dirty="0" smtClean="0"/>
              <a:t>course adoption with an unlimited number of users, and the ability to download and print at least a portion of the text.  </a:t>
            </a:r>
          </a:p>
          <a:p>
            <a:endParaRPr lang="en-US" dirty="0"/>
          </a:p>
          <a:p>
            <a:r>
              <a:rPr lang="en-US" dirty="0" smtClean="0"/>
              <a:t>The database includes twelve major </a:t>
            </a:r>
            <a:r>
              <a:rPr lang="en-US" dirty="0"/>
              <a:t>publishers including Wiley, Taylor &amp; Francis (Routledge and CRC) and Oxford University Press and hundreds of additional publishers and </a:t>
            </a:r>
            <a:r>
              <a:rPr lang="en-US" dirty="0" smtClean="0"/>
              <a:t>imprints. There are 14,000 Springer </a:t>
            </a:r>
            <a:r>
              <a:rPr lang="en-US" dirty="0" err="1"/>
              <a:t>ebook</a:t>
            </a:r>
            <a:r>
              <a:rPr lang="en-US" dirty="0"/>
              <a:t> titles that have a print-on-demand option for </a:t>
            </a:r>
            <a:r>
              <a:rPr lang="en-US" dirty="0" smtClean="0"/>
              <a:t>students. Value of the entire </a:t>
            </a:r>
            <a:r>
              <a:rPr lang="en-US" dirty="0" err="1" smtClean="0"/>
              <a:t>ebook</a:t>
            </a:r>
            <a:r>
              <a:rPr lang="en-US" dirty="0" smtClean="0"/>
              <a:t> collection:  $38,187,923. </a:t>
            </a:r>
          </a:p>
          <a:p>
            <a:endParaRPr lang="en-US" dirty="0"/>
          </a:p>
          <a:p>
            <a:r>
              <a:rPr lang="en-US" dirty="0" smtClean="0"/>
              <a:t>Open Access Textbooks:  the USF Libraries and USF Innovative Education have provided financial support for USF faculty authors of open access textbooks.  We have compiled a list of the best sources of open access textbooks on the TAP web site and have a repository of open access textbooks created by USF authors.  This repository is called Scholar Commons. </a:t>
            </a:r>
          </a:p>
          <a:p>
            <a:endParaRPr lang="en-US" dirty="0"/>
          </a:p>
          <a:p>
            <a:r>
              <a:rPr lang="en-US" dirty="0" smtClean="0"/>
              <a:t>Print Textbooks on Course Reserve – The USF Libraries acquire print textbooks for use in courses with 75 students or more</a:t>
            </a:r>
            <a:r>
              <a:rPr lang="en-US" dirty="0" smtClean="0">
                <a:solidFill>
                  <a:srgbClr val="FF0000"/>
                </a:solidFill>
              </a:rPr>
              <a:t>. </a:t>
            </a:r>
            <a:r>
              <a:rPr lang="en-US" dirty="0"/>
              <a:t>In order to facilitate sharing of </a:t>
            </a:r>
            <a:r>
              <a:rPr lang="en-US" dirty="0" smtClean="0"/>
              <a:t>these high-use </a:t>
            </a:r>
            <a:r>
              <a:rPr lang="en-US" dirty="0"/>
              <a:t>materials, loan periods are generally </a:t>
            </a:r>
            <a:r>
              <a:rPr lang="en-US" dirty="0" smtClean="0"/>
              <a:t>short (3 </a:t>
            </a:r>
            <a:r>
              <a:rPr lang="en-US" dirty="0"/>
              <a:t>hours to 7 days, depending on material type).Currently</a:t>
            </a:r>
            <a:r>
              <a:rPr lang="en-US" dirty="0" smtClean="0"/>
              <a:t>, 27% of USF courses are covered by a textbook from the popular Print Textbooks on Course Reserve collection. </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10</a:t>
            </a:fld>
            <a:endParaRPr lang="en-US" dirty="0"/>
          </a:p>
        </p:txBody>
      </p:sp>
    </p:spTree>
    <p:extLst>
      <p:ext uri="{BB962C8B-B14F-4D97-AF65-F5344CB8AC3E}">
        <p14:creationId xmlns:p14="http://schemas.microsoft.com/office/powerpoint/2010/main" val="19015703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675" y="4473575"/>
            <a:ext cx="5607050" cy="3903170"/>
          </a:xfrm>
        </p:spPr>
        <p:txBody>
          <a:bodyPr/>
          <a:lstStyle/>
          <a:p>
            <a:r>
              <a:rPr lang="en-US" sz="1200" dirty="0" smtClean="0">
                <a:ea typeface="Calibri Regular" charset="0"/>
                <a:cs typeface="Calibri Regular" charset="0"/>
              </a:rPr>
              <a:t>Open Textbook Network</a:t>
            </a:r>
            <a:r>
              <a:rPr lang="en-US" sz="1200" baseline="0" dirty="0" smtClean="0">
                <a:ea typeface="Calibri Regular" charset="0"/>
                <a:cs typeface="Calibri Regular" charset="0"/>
              </a:rPr>
              <a:t> (OTN) from</a:t>
            </a:r>
            <a:r>
              <a:rPr lang="en-US" sz="1200" dirty="0" smtClean="0">
                <a:ea typeface="Calibri Regular" charset="0"/>
                <a:cs typeface="Calibri Regular" charset="0"/>
              </a:rPr>
              <a:t> the University of Minnesota</a:t>
            </a:r>
            <a:r>
              <a:rPr lang="en-US" sz="1200" baseline="0" dirty="0" smtClean="0">
                <a:ea typeface="Calibri Regular" charset="0"/>
                <a:cs typeface="Calibri Regular" charset="0"/>
              </a:rPr>
              <a:t>– USF is a recent member</a:t>
            </a:r>
            <a:r>
              <a:rPr lang="en-US" sz="1200" dirty="0" smtClean="0">
                <a:ea typeface="Calibri Regular" charset="0"/>
                <a:cs typeface="Calibri Regular" charset="0"/>
              </a:rPr>
              <a:t> along with over </a:t>
            </a:r>
            <a:r>
              <a:rPr lang="en-US" sz="1200" baseline="0" dirty="0" smtClean="0">
                <a:ea typeface="Calibri Regular" charset="0"/>
                <a:cs typeface="Calibri Regular" charset="0"/>
              </a:rPr>
              <a:t>379 colleges and universities focused on developing expertise on campus and </a:t>
            </a:r>
            <a:r>
              <a:rPr lang="en-US" sz="1200" kern="1200" dirty="0" smtClean="0">
                <a:effectLst/>
                <a:ea typeface="+mn-ea"/>
                <a:cs typeface="+mn-cs"/>
              </a:rPr>
              <a:t>encouraging faculty to adopt, adapt, and create OER while protecting academic freedom.  </a:t>
            </a:r>
            <a:r>
              <a:rPr lang="en-US" dirty="0" smtClean="0"/>
              <a:t>In January of 2018, OTN trainers conducted workshops for USF faculty</a:t>
            </a:r>
            <a:r>
              <a:rPr lang="en-US" dirty="0"/>
              <a:t>, department chairs, </a:t>
            </a:r>
            <a:r>
              <a:rPr lang="en-US" dirty="0" smtClean="0"/>
              <a:t>and deans to raise awareness of the value of open access content. </a:t>
            </a:r>
          </a:p>
          <a:p>
            <a:endParaRPr lang="en-US" sz="1200" dirty="0">
              <a:ea typeface="Calibri Regular" charset="0"/>
              <a:cs typeface="Calibri Regular" charset="0"/>
            </a:endParaRPr>
          </a:p>
          <a:p>
            <a:r>
              <a:rPr lang="en-US" dirty="0" smtClean="0">
                <a:ea typeface="Calibri Regular" charset="0"/>
                <a:cs typeface="Calibri Regular" charset="0"/>
              </a:rPr>
              <a:t>Curriculum Builder – it is a tool that supports faculty in the creation of reading lists within Canvas, with a click of a link. </a:t>
            </a:r>
            <a:endParaRPr lang="en-US" sz="1200" dirty="0" smtClean="0">
              <a:ea typeface="Calibri Regular" charset="0"/>
              <a:cs typeface="Calibri Regular" charset="0"/>
            </a:endParaRPr>
          </a:p>
          <a:p>
            <a:endParaRPr lang="en-US" sz="1200" dirty="0" smtClean="0">
              <a:ea typeface="Calibri Regular" charset="0"/>
              <a:cs typeface="Calibri Regular"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ea typeface="Calibri Regular" charset="0"/>
                <a:cs typeface="Calibri Regular" charset="0"/>
              </a:rPr>
              <a:t>The USF Libraries have worked with USF departments and faculty to implement </a:t>
            </a:r>
            <a:r>
              <a:rPr lang="en-US" sz="1200" dirty="0" err="1" smtClean="0">
                <a:ea typeface="Calibri Regular" charset="0"/>
                <a:cs typeface="Calibri Regular" charset="0"/>
              </a:rPr>
              <a:t>etextbook</a:t>
            </a:r>
            <a:r>
              <a:rPr lang="en-US" sz="1200" dirty="0" smtClean="0">
                <a:ea typeface="Calibri Regular" charset="0"/>
                <a:cs typeface="Calibri Regular" charset="0"/>
              </a:rPr>
              <a:t> pilots for specific courses.  </a:t>
            </a:r>
            <a:r>
              <a:rPr lang="en-US" dirty="0" smtClean="0">
                <a:ea typeface="Calibri Regular" charset="0"/>
                <a:cs typeface="Calibri Regular" charset="0"/>
              </a:rPr>
              <a:t>We are currently working with </a:t>
            </a:r>
            <a:r>
              <a:rPr lang="en-US" sz="1200" dirty="0" smtClean="0">
                <a:ea typeface="Calibri Regular" charset="0"/>
                <a:cs typeface="Calibri Regular" charset="0"/>
              </a:rPr>
              <a:t>Pearson, McGraw-Hill, and Wiley for textbooks adopted by USF faculty for their courses. Students will access the </a:t>
            </a:r>
            <a:r>
              <a:rPr lang="en-US" sz="1200" dirty="0" err="1" smtClean="0">
                <a:ea typeface="Calibri Regular" charset="0"/>
                <a:cs typeface="Calibri Regular" charset="0"/>
              </a:rPr>
              <a:t>etextbook</a:t>
            </a:r>
            <a:r>
              <a:rPr lang="en-US" sz="1200" dirty="0" smtClean="0">
                <a:ea typeface="Calibri Regular" charset="0"/>
                <a:cs typeface="Calibri Regular" charset="0"/>
              </a:rPr>
              <a:t> in Canvas and be billed through their student account. </a:t>
            </a:r>
            <a:r>
              <a:rPr lang="en-US" sz="1200" dirty="0" err="1" smtClean="0">
                <a:ea typeface="Calibri Regular" charset="0"/>
                <a:cs typeface="Calibri Regular" charset="0"/>
              </a:rPr>
              <a:t>Etextboo</a:t>
            </a:r>
            <a:r>
              <a:rPr lang="en-US" dirty="0" err="1" smtClean="0">
                <a:ea typeface="Calibri Regular" charset="0"/>
                <a:cs typeface="Calibri Regular" charset="0"/>
              </a:rPr>
              <a:t>k</a:t>
            </a:r>
            <a:r>
              <a:rPr lang="en-US" dirty="0" smtClean="0">
                <a:ea typeface="Calibri Regular" charset="0"/>
                <a:cs typeface="Calibri Regular" charset="0"/>
              </a:rPr>
              <a:t> pricing leads to significant reduction in costs and we are working to ensure long term access to the </a:t>
            </a:r>
            <a:r>
              <a:rPr lang="en-US" dirty="0" err="1" smtClean="0">
                <a:ea typeface="Calibri Regular" charset="0"/>
                <a:cs typeface="Calibri Regular" charset="0"/>
              </a:rPr>
              <a:t>etextbook</a:t>
            </a:r>
            <a:r>
              <a:rPr lang="en-US" dirty="0" smtClean="0">
                <a:ea typeface="Calibri Regular" charset="0"/>
                <a:cs typeface="Calibri Regular" charset="0"/>
              </a:rPr>
              <a:t> beyond graduation. </a:t>
            </a:r>
            <a:endParaRPr lang="en-US" sz="1200" dirty="0" smtClean="0">
              <a:ea typeface="Calibri Regular" charset="0"/>
              <a:cs typeface="Calibri Regular" charset="0"/>
            </a:endParaRPr>
          </a:p>
          <a:p>
            <a:endParaRPr lang="en-US" sz="1200" dirty="0" smtClean="0">
              <a:cs typeface="Calibri Regular" charset="0"/>
            </a:endParaRPr>
          </a:p>
          <a:p>
            <a:r>
              <a:rPr lang="en-US" dirty="0" smtClean="0">
                <a:cs typeface="Calibri Regular" charset="0"/>
              </a:rPr>
              <a:t>The USF Libraries have recently submitted a USF Student Technology Fee </a:t>
            </a:r>
            <a:endParaRPr lang="en-US" dirty="0">
              <a:cs typeface="Calibri Regular" charset="0"/>
            </a:endParaRPr>
          </a:p>
          <a:p>
            <a:r>
              <a:rPr lang="en-US" dirty="0" smtClean="0">
                <a:cs typeface="Calibri Regular" charset="0"/>
              </a:rPr>
              <a:t>proposal </a:t>
            </a:r>
            <a:r>
              <a:rPr lang="en-US" sz="1200" dirty="0" smtClean="0">
                <a:cs typeface="Calibri Regular" charset="0"/>
              </a:rPr>
              <a:t>to acquire </a:t>
            </a:r>
            <a:r>
              <a:rPr lang="en-US" sz="1200" dirty="0" err="1" smtClean="0">
                <a:cs typeface="Calibri Regular" charset="0"/>
              </a:rPr>
              <a:t>Intellus</a:t>
            </a:r>
            <a:r>
              <a:rPr lang="en-US" sz="1200" dirty="0" smtClean="0">
                <a:cs typeface="Calibri Regular" charset="0"/>
              </a:rPr>
              <a:t>, a tool that will be integrated in Canvas and is designed to help faculty adopt open access content and library content in lieu of expensive textbooks.</a:t>
            </a:r>
            <a:endParaRPr lang="en-US" sz="1200" baseline="0" dirty="0" smtClean="0">
              <a:cs typeface="Calibri Regular" charset="0"/>
            </a:endParaRPr>
          </a:p>
          <a:p>
            <a:pPr marL="285750" indent="-285750">
              <a:buFont typeface="Arial" charset="0"/>
              <a:buChar char="•"/>
            </a:pPr>
            <a:endParaRPr lang="en-US" sz="1600" b="1" dirty="0" smtClean="0"/>
          </a:p>
        </p:txBody>
      </p:sp>
      <p:sp>
        <p:nvSpPr>
          <p:cNvPr id="4" name="Slide Number Placeholder 3"/>
          <p:cNvSpPr>
            <a:spLocks noGrp="1"/>
          </p:cNvSpPr>
          <p:nvPr>
            <p:ph type="sldNum" sz="quarter" idx="10"/>
          </p:nvPr>
        </p:nvSpPr>
        <p:spPr/>
        <p:txBody>
          <a:bodyPr/>
          <a:lstStyle/>
          <a:p>
            <a:fld id="{46AEE1D3-23B5-8D4B-976C-B1D31477853D}"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37276343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All items are self-explanatory.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lvl="0">
              <a:defRPr/>
            </a:pPr>
            <a:r>
              <a:rPr lang="en-US" dirty="0" smtClean="0"/>
              <a:t>A note on </a:t>
            </a:r>
            <a:r>
              <a:rPr lang="en-US" dirty="0" err="1" smtClean="0"/>
              <a:t>ProCopy</a:t>
            </a:r>
            <a:r>
              <a:rPr lang="en-US" dirty="0"/>
              <a:t>:</a:t>
            </a:r>
            <a:r>
              <a:rPr lang="en-US" dirty="0" smtClean="0"/>
              <a:t> USF students can save more $130,000 a semester by obtaining the same content </a:t>
            </a:r>
            <a:r>
              <a:rPr lang="en-US" dirty="0"/>
              <a:t>distributed </a:t>
            </a:r>
            <a:r>
              <a:rPr lang="en-US" dirty="0" smtClean="0"/>
              <a:t>through </a:t>
            </a:r>
            <a:r>
              <a:rPr lang="en-US" dirty="0" err="1" smtClean="0"/>
              <a:t>ProCopy</a:t>
            </a:r>
            <a:r>
              <a:rPr lang="en-US" dirty="0" smtClean="0"/>
              <a:t> </a:t>
            </a:r>
            <a:r>
              <a:rPr lang="en-US" dirty="0"/>
              <a:t>from </a:t>
            </a:r>
            <a:r>
              <a:rPr lang="en-US" dirty="0" smtClean="0"/>
              <a:t>the USF Libraries</a:t>
            </a:r>
            <a:r>
              <a:rPr lang="en-US" dirty="0" smtClean="0">
                <a:solidFill>
                  <a:srgbClr val="FF0000"/>
                </a:solidFill>
              </a:rPr>
              <a:t>.  </a:t>
            </a:r>
            <a:r>
              <a:rPr lang="en-US" dirty="0" smtClean="0"/>
              <a:t>At </a:t>
            </a:r>
            <a:r>
              <a:rPr lang="en-US" dirty="0" err="1" smtClean="0"/>
              <a:t>ProCopy</a:t>
            </a:r>
            <a:r>
              <a:rPr lang="en-US" dirty="0" smtClean="0"/>
              <a:t>, our students pay the copyright fees associated with the copying of the content. There are no such fees through the USF Libraries as we license this content on behalf of our faculty, staff, and students. </a:t>
            </a:r>
            <a:endParaRPr lang="en-US" dirty="0"/>
          </a:p>
        </p:txBody>
      </p:sp>
      <p:sp>
        <p:nvSpPr>
          <p:cNvPr id="4" name="Slide Number Placeholder 3"/>
          <p:cNvSpPr>
            <a:spLocks noGrp="1"/>
          </p:cNvSpPr>
          <p:nvPr>
            <p:ph type="sldNum" sz="quarter" idx="10"/>
          </p:nvPr>
        </p:nvSpPr>
        <p:spPr/>
        <p:txBody>
          <a:bodyPr/>
          <a:lstStyle/>
          <a:p>
            <a:fld id="{46AEE1D3-23B5-8D4B-976C-B1D31477853D}"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021338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Textbook affordability is an iterative process and no one solution works for some, let alone all of our faculty.  This is also a complicated issue that involves faculty, students, parents, administrators, faculty chairs, the Bookstore, the USF Libraries, the textbook publishers, </a:t>
            </a:r>
            <a:r>
              <a:rPr lang="en-US" dirty="0" err="1" smtClean="0"/>
              <a:t>etextbook</a:t>
            </a:r>
            <a:r>
              <a:rPr lang="en-US" dirty="0" smtClean="0"/>
              <a:t> platform providers, USF IT, the Provost, President, Board of Trustees, Board of Governors, legislators, and more.  We welcome your ideas on how we can advance textbook affordability at USF.   </a:t>
            </a:r>
            <a:endParaRPr lang="en-US" dirty="0"/>
          </a:p>
        </p:txBody>
      </p:sp>
      <p:sp>
        <p:nvSpPr>
          <p:cNvPr id="4" name="Slide Number Placeholder 3"/>
          <p:cNvSpPr>
            <a:spLocks noGrp="1"/>
          </p:cNvSpPr>
          <p:nvPr>
            <p:ph type="sldNum" sz="quarter" idx="10"/>
          </p:nvPr>
        </p:nvSpPr>
        <p:spPr/>
        <p:txBody>
          <a:bodyPr/>
          <a:lstStyle/>
          <a:p>
            <a:fld id="{46AEE1D3-23B5-8D4B-976C-B1D31477853D}"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val="1271258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46AEE1D3-23B5-8D4B-976C-B1D31477853D}"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521683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the yellow line indicating textbook costs. </a:t>
            </a:r>
            <a:r>
              <a:rPr lang="en-US" sz="1200" b="0" i="0" kern="1200" dirty="0" smtClean="0">
                <a:solidFill>
                  <a:schemeClr val="tx1"/>
                </a:solidFill>
                <a:effectLst/>
                <a:latin typeface="Calibri Regular" charset="0"/>
                <a:ea typeface="+mn-ea"/>
                <a:cs typeface="+mn-cs"/>
              </a:rPr>
              <a:t>From January 2006 to July 2016, the Consumer Price Index for college tuition and fees increased 63 percent, compared with an increase of 21 percent for all items. Over that period, consumer prices for college textbooks increased 88 percent and housing at school (excluding board) increased 51 percent.</a:t>
            </a:r>
            <a:r>
              <a:rPr lang="en-US" baseline="0" dirty="0" smtClean="0"/>
              <a:t> </a:t>
            </a:r>
            <a:r>
              <a:rPr lang="en-US" dirty="0" smtClean="0"/>
              <a:t> </a:t>
            </a:r>
          </a:p>
          <a:p>
            <a:endParaRPr lang="en-US" dirty="0"/>
          </a:p>
          <a:p>
            <a:r>
              <a:rPr lang="en-US" dirty="0" smtClean="0"/>
              <a:t>Source:  U.S. Bureau of Labor Statistics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2</a:t>
            </a:fld>
            <a:endParaRPr lang="en-US" dirty="0"/>
          </a:p>
        </p:txBody>
      </p:sp>
    </p:spTree>
    <p:extLst>
      <p:ext uri="{BB962C8B-B14F-4D97-AF65-F5344CB8AC3E}">
        <p14:creationId xmlns:p14="http://schemas.microsoft.com/office/powerpoint/2010/main" val="4039911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Over a longer time span, that 88% increase is now a 1041% increase.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3</a:t>
            </a:fld>
            <a:endParaRPr lang="en-US" dirty="0"/>
          </a:p>
        </p:txBody>
      </p:sp>
    </p:spTree>
    <p:extLst>
      <p:ext uri="{BB962C8B-B14F-4D97-AF65-F5344CB8AC3E}">
        <p14:creationId xmlns:p14="http://schemas.microsoft.com/office/powerpoint/2010/main" val="41272216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1193800"/>
            <a:ext cx="5575300" cy="31369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cs typeface="Calibri Regular" charset="0"/>
              </a:rPr>
              <a:t>How does textbook affordability legislation and regulations impact USF faculty and students?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cs typeface="Calibri Regular" charset="0"/>
            </a:endParaRPr>
          </a:p>
          <a:p>
            <a:pPr lvl="0"/>
            <a:r>
              <a:rPr lang="en-US" dirty="0" smtClean="0">
                <a:cs typeface="Calibri Regular" charset="0"/>
              </a:rPr>
              <a:t>Federal legislation:  I</a:t>
            </a:r>
            <a:r>
              <a:rPr lang="en-US" dirty="0" smtClean="0"/>
              <a:t>t </a:t>
            </a:r>
            <a:r>
              <a:rPr lang="en-US" dirty="0"/>
              <a:t>is the intent of this </a:t>
            </a:r>
            <a:r>
              <a:rPr lang="en-US" dirty="0" smtClean="0"/>
              <a:t>legislation to </a:t>
            </a:r>
            <a:r>
              <a:rPr lang="en-US" dirty="0"/>
              <a:t>encourage all of the involved parties, including faculty, students, administrators, institutions of higher education, bookstores, distributors, and publishers, to work together to identify ways to decrease the cost of college textbooks and supplemental materials for students while supporting the academic freedom of faculty members to select high quality course </a:t>
            </a:r>
            <a:r>
              <a:rPr lang="en-US" dirty="0" smtClean="0"/>
              <a:t>materials.</a:t>
            </a:r>
            <a:r>
              <a:rPr lang="en-US" dirty="0"/>
              <a:t> The law took effect July 1, </a:t>
            </a:r>
            <a:r>
              <a:rPr lang="en-US" dirty="0" smtClean="0"/>
              <a:t>2010.  It was signed in to law by President Bush. </a:t>
            </a:r>
            <a:endParaRPr lang="en-US" dirty="0" smtClean="0">
              <a:cs typeface="Calibri Regular"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cs typeface="Calibri Regular"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Calibri Regular" charset="0"/>
              </a:rPr>
              <a:t>The Florida Statute, BOG Regulation, and USF System Regulation address the requirement to meet the 45 day deadline for textbook adoption.  All Florida state universities are audited for compliance.  The law also mandates that faculty document the intent to use all items ordered, including each individual item sold as part of a bundled package.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4</a:t>
            </a:fld>
            <a:endParaRPr lang="en-US" dirty="0"/>
          </a:p>
        </p:txBody>
      </p:sp>
    </p:spTree>
    <p:extLst>
      <p:ext uri="{BB962C8B-B14F-4D97-AF65-F5344CB8AC3E}">
        <p14:creationId xmlns:p14="http://schemas.microsoft.com/office/powerpoint/2010/main" val="1845832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1172560"/>
            <a:ext cx="5575300" cy="3136900"/>
          </a:xfrm>
        </p:spPr>
      </p:sp>
      <p:sp>
        <p:nvSpPr>
          <p:cNvPr id="3" name="Notes Placeholder 2"/>
          <p:cNvSpPr>
            <a:spLocks noGrp="1"/>
          </p:cNvSpPr>
          <p:nvPr>
            <p:ph type="body" idx="1"/>
          </p:nvPr>
        </p:nvSpPr>
        <p:spPr/>
        <p:txBody>
          <a:bodyPr/>
          <a:lstStyle/>
          <a:p>
            <a:r>
              <a:rPr lang="en-US" dirty="0" smtClean="0"/>
              <a:t>Within the State University System, all universities compete for state dollars based on performance metrics. </a:t>
            </a:r>
          </a:p>
          <a:p>
            <a:endParaRPr lang="en-US" dirty="0"/>
          </a:p>
          <a:p>
            <a:r>
              <a:rPr lang="en-US" dirty="0" smtClean="0"/>
              <a:t>Currently, Metric 3 includes:</a:t>
            </a:r>
          </a:p>
          <a:p>
            <a:r>
              <a:rPr lang="en-US" dirty="0"/>
              <a:t>	</a:t>
            </a:r>
            <a:r>
              <a:rPr lang="en-US" dirty="0" smtClean="0"/>
              <a:t>Textbook costs</a:t>
            </a:r>
          </a:p>
          <a:p>
            <a:r>
              <a:rPr lang="en-US" dirty="0"/>
              <a:t>	</a:t>
            </a:r>
            <a:r>
              <a:rPr lang="en-US" dirty="0" smtClean="0"/>
              <a:t>Number of hours</a:t>
            </a:r>
          </a:p>
          <a:p>
            <a:r>
              <a:rPr lang="en-US" dirty="0"/>
              <a:t>	</a:t>
            </a:r>
            <a:r>
              <a:rPr lang="en-US" dirty="0" smtClean="0"/>
              <a:t>Cost per credit hour </a:t>
            </a:r>
          </a:p>
          <a:p>
            <a:r>
              <a:rPr lang="en-US" dirty="0"/>
              <a:t>	</a:t>
            </a:r>
            <a:r>
              <a:rPr lang="en-US" dirty="0" smtClean="0"/>
              <a:t>Amount of financial aid</a:t>
            </a:r>
          </a:p>
          <a:p>
            <a:endParaRPr lang="en-US" dirty="0"/>
          </a:p>
          <a:p>
            <a:r>
              <a:rPr lang="en-US" dirty="0" smtClean="0"/>
              <a:t>In the Fall of 2018, textbook costs will become its own metric, a metric where the universities have a higher degree of influence on meeting the metric as opposed to number of hours required for a degree or the cost per credit hour.  We will be competing for millions of dollars—if we can improve our textbook costs for our students.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5</a:t>
            </a:fld>
            <a:endParaRPr lang="en-US" dirty="0"/>
          </a:p>
        </p:txBody>
      </p:sp>
    </p:spTree>
    <p:extLst>
      <p:ext uri="{BB962C8B-B14F-4D97-AF65-F5344CB8AC3E}">
        <p14:creationId xmlns:p14="http://schemas.microsoft.com/office/powerpoint/2010/main" val="552310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33425" y="1235622"/>
            <a:ext cx="5575300" cy="3136900"/>
          </a:xfrm>
        </p:spPr>
      </p:sp>
      <p:sp>
        <p:nvSpPr>
          <p:cNvPr id="3" name="Notes Placeholder 2"/>
          <p:cNvSpPr>
            <a:spLocks noGrp="1"/>
          </p:cNvSpPr>
          <p:nvPr>
            <p:ph type="body" idx="1"/>
          </p:nvPr>
        </p:nvSpPr>
        <p:spPr/>
        <p:txBody>
          <a:bodyPr/>
          <a:lstStyle/>
          <a:p>
            <a:r>
              <a:rPr lang="en-US" dirty="0" smtClean="0"/>
              <a:t>The current campaign message for the President and Provost’s initiative –The Textbook Affordability Task </a:t>
            </a:r>
            <a:r>
              <a:rPr lang="en-US" dirty="0"/>
              <a:t>Force – </a:t>
            </a:r>
            <a:r>
              <a:rPr lang="en-US" dirty="0" smtClean="0"/>
              <a:t>is ”Do the Right Thing”.  It is important to understand our student population in relation to other universities. </a:t>
            </a:r>
          </a:p>
          <a:p>
            <a:endParaRPr lang="en-US" dirty="0"/>
          </a:p>
          <a:p>
            <a:r>
              <a:rPr lang="en-US" dirty="0" smtClean="0"/>
              <a:t>We do have a high percentage of Pell Grant recipients at USF. </a:t>
            </a:r>
          </a:p>
          <a:p>
            <a:endParaRPr lang="en-US" dirty="0" smtClean="0"/>
          </a:p>
          <a:p>
            <a:r>
              <a:rPr lang="en-US" dirty="0"/>
              <a:t>4</a:t>
            </a:r>
            <a:r>
              <a:rPr lang="en-US" dirty="0" smtClean="0"/>
              <a:t>0.9</a:t>
            </a:r>
            <a:r>
              <a:rPr lang="en-US" dirty="0"/>
              <a:t>% of </a:t>
            </a:r>
            <a:r>
              <a:rPr lang="en-US" dirty="0" smtClean="0"/>
              <a:t>USF students </a:t>
            </a:r>
            <a:r>
              <a:rPr lang="en-US" dirty="0"/>
              <a:t>are from limited income backgrounds and receive Pell Grants </a:t>
            </a:r>
            <a:r>
              <a:rPr lang="en-US" dirty="0" smtClean="0"/>
              <a:t>(</a:t>
            </a:r>
            <a:r>
              <a:rPr lang="en-US" dirty="0"/>
              <a:t>29.7% at UF and 27.7% at FSU),</a:t>
            </a:r>
          </a:p>
          <a:p>
            <a:endParaRPr lang="en-US" dirty="0"/>
          </a:p>
          <a:p>
            <a:r>
              <a:rPr lang="en-US" dirty="0" smtClean="0"/>
              <a:t>55% </a:t>
            </a:r>
            <a:r>
              <a:rPr lang="en-US" dirty="0"/>
              <a:t>of all USF baccalaureate graduates have received Pell Grants (41% at UF and 38% at </a:t>
            </a:r>
          </a:p>
          <a:p>
            <a:r>
              <a:rPr lang="en-US" dirty="0"/>
              <a:t>FSU</a:t>
            </a:r>
            <a:r>
              <a:rPr lang="en-US" dirty="0" smtClean="0"/>
              <a:t>),</a:t>
            </a:r>
          </a:p>
          <a:p>
            <a:endParaRPr lang="en-US" dirty="0"/>
          </a:p>
          <a:p>
            <a:r>
              <a:rPr lang="en-US" dirty="0"/>
              <a:t>USF is recognized as a national model for eliminating the completion gap</a:t>
            </a:r>
          </a:p>
          <a:p>
            <a:r>
              <a:rPr lang="en-US" dirty="0"/>
              <a:t>(</a:t>
            </a:r>
            <a:r>
              <a:rPr lang="en-US" dirty="0" smtClean="0"/>
              <a:t>6-year graduate rate) between Pell Grant recipients and higher socioeconomic backgrounds. </a:t>
            </a:r>
            <a:endParaRPr lang="en-US" dirty="0"/>
          </a:p>
          <a:p>
            <a:endParaRPr lang="en-US" dirty="0"/>
          </a:p>
          <a:p>
            <a:endParaRPr lang="en-US" dirty="0" smtClean="0"/>
          </a:p>
          <a:p>
            <a:endParaRPr lang="en-US" dirty="0"/>
          </a:p>
          <a:p>
            <a:r>
              <a:rPr lang="en-US" dirty="0"/>
              <a:t>Source: Florida Board of Governors </a:t>
            </a:r>
            <a:r>
              <a:rPr lang="en-US" dirty="0" smtClean="0"/>
              <a:t>2015-2016 Accountability Reports </a:t>
            </a:r>
            <a:endParaRPr lang="en-US" dirty="0"/>
          </a:p>
          <a:p>
            <a:endParaRPr lang="en-US" dirty="0" smtClean="0"/>
          </a:p>
        </p:txBody>
      </p:sp>
      <p:sp>
        <p:nvSpPr>
          <p:cNvPr id="4" name="Slide Number Placeholder 3"/>
          <p:cNvSpPr>
            <a:spLocks noGrp="1"/>
          </p:cNvSpPr>
          <p:nvPr>
            <p:ph type="sldNum" sz="quarter" idx="10"/>
          </p:nvPr>
        </p:nvSpPr>
        <p:spPr/>
        <p:txBody>
          <a:bodyPr/>
          <a:lstStyle/>
          <a:p>
            <a:fld id="{2C2FC441-7B66-47F3-8F9C-314DE9538B56}" type="slidenum">
              <a:rPr lang="en-US" smtClean="0"/>
              <a:pPr/>
              <a:t>6</a:t>
            </a:fld>
            <a:endParaRPr lang="en-US" dirty="0"/>
          </a:p>
        </p:txBody>
      </p:sp>
    </p:spTree>
    <p:extLst>
      <p:ext uri="{BB962C8B-B14F-4D97-AF65-F5344CB8AC3E}">
        <p14:creationId xmlns:p14="http://schemas.microsoft.com/office/powerpoint/2010/main" val="2120802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Yet, the cost of textbooks at USF is higher than the national average.  </a:t>
            </a:r>
          </a:p>
          <a:p>
            <a:endParaRPr lang="en-US" dirty="0"/>
          </a:p>
          <a:p>
            <a:r>
              <a:rPr lang="en-US" dirty="0"/>
              <a:t>The textbook average was calculated </a:t>
            </a:r>
            <a:r>
              <a:rPr lang="en-US" dirty="0" smtClean="0"/>
              <a:t>within </a:t>
            </a:r>
            <a:r>
              <a:rPr lang="en-US" dirty="0"/>
              <a:t>the following parameters:</a:t>
            </a:r>
          </a:p>
          <a:p>
            <a:pPr lvl="0"/>
            <a:r>
              <a:rPr lang="en-US" dirty="0"/>
              <a:t>Tampa Campus</a:t>
            </a:r>
          </a:p>
          <a:p>
            <a:pPr lvl="0"/>
            <a:r>
              <a:rPr lang="en-US" dirty="0"/>
              <a:t>Undergraduate</a:t>
            </a:r>
          </a:p>
          <a:p>
            <a:pPr lvl="0"/>
            <a:r>
              <a:rPr lang="en-US" dirty="0"/>
              <a:t>Required Textbooks </a:t>
            </a:r>
          </a:p>
          <a:p>
            <a:pPr lvl="0"/>
            <a:r>
              <a:rPr lang="en-US" dirty="0"/>
              <a:t>Max New Cost (excluded cheaper alternative formats)</a:t>
            </a:r>
          </a:p>
          <a:p>
            <a:pPr lvl="0"/>
            <a:r>
              <a:rPr lang="en-US" dirty="0"/>
              <a:t>Active Courses</a:t>
            </a:r>
          </a:p>
          <a:p>
            <a:r>
              <a:rPr lang="en-US" dirty="0"/>
              <a:t> </a:t>
            </a:r>
          </a:p>
          <a:p>
            <a:r>
              <a:rPr lang="en-US" dirty="0"/>
              <a:t>For this calculation, we totaled the </a:t>
            </a:r>
            <a:r>
              <a:rPr lang="en-US" dirty="0" smtClean="0"/>
              <a:t>maximum </a:t>
            </a:r>
            <a:r>
              <a:rPr lang="en-US" dirty="0"/>
              <a:t>new prices for all line items and divided it by (the number of course sections multiplied by the average credit hours per line item).</a:t>
            </a:r>
          </a:p>
          <a:p>
            <a:r>
              <a:rPr lang="en-US" dirty="0"/>
              <a:t> </a:t>
            </a:r>
          </a:p>
          <a:p>
            <a:r>
              <a:rPr lang="en-US" i="1" dirty="0"/>
              <a:t>Max New Price Total / (Course Section Total * Average Credit Hour Per Line item)</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t>7</a:t>
            </a:fld>
            <a:endParaRPr lang="en-US" dirty="0"/>
          </a:p>
        </p:txBody>
      </p:sp>
      <p:sp>
        <p:nvSpPr>
          <p:cNvPr id="5" name="Slide Image Placeholder 1"/>
          <p:cNvSpPr txBox="1">
            <a:spLocks noRot="1" noChangeAspect="1"/>
          </p:cNvSpPr>
          <p:nvPr/>
        </p:nvSpPr>
        <p:spPr>
          <a:xfrm>
            <a:off x="701675" y="1162050"/>
            <a:ext cx="5575300" cy="3136900"/>
          </a:xfrm>
          <a:prstGeom prst="rect">
            <a:avLst/>
          </a:prstGeom>
          <a:noFill/>
          <a:ln w="12700">
            <a:solidFill>
              <a:prstClr val="black"/>
            </a:solidFill>
          </a:ln>
        </p:spPr>
      </p:sp>
    </p:spTree>
    <p:extLst>
      <p:ext uri="{BB962C8B-B14F-4D97-AF65-F5344CB8AC3E}">
        <p14:creationId xmlns:p14="http://schemas.microsoft.com/office/powerpoint/2010/main" val="1956044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2016, a survey of students at Florida’s public higher education institutions identified how students are affected by the cost of textbooks. There were 22,000 respondents, 17% of the total respondents’ major was Business.  There were 3,000 USF respondents. The survey was also conducted in 2010 and 2012 with federal grant funding. Quoting the study—”The results of the survey are sobering, as the findings suggest the high cost of textbooks and instructional materials are forcing many Florida higher education students to make decisions that compromise their academic success.”</a:t>
            </a:r>
            <a:endParaRPr lang="en-US" dirty="0">
              <a:solidFill>
                <a:srgbClr val="139473"/>
              </a:solidFill>
              <a:cs typeface="Calibri Regular" charset="0"/>
            </a:endParaRPr>
          </a:p>
          <a:p>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8</a:t>
            </a:fld>
            <a:endParaRPr lang="en-US" dirty="0"/>
          </a:p>
        </p:txBody>
      </p:sp>
    </p:spTree>
    <p:extLst>
      <p:ext uri="{BB962C8B-B14F-4D97-AF65-F5344CB8AC3E}">
        <p14:creationId xmlns:p14="http://schemas.microsoft.com/office/powerpoint/2010/main" val="24195008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graph indicates the specific impacts on Florida students in higher education. </a:t>
            </a:r>
            <a:endParaRPr lang="en-US" dirty="0"/>
          </a:p>
        </p:txBody>
      </p:sp>
      <p:sp>
        <p:nvSpPr>
          <p:cNvPr id="4" name="Slide Number Placeholder 3"/>
          <p:cNvSpPr>
            <a:spLocks noGrp="1"/>
          </p:cNvSpPr>
          <p:nvPr>
            <p:ph type="sldNum" sz="quarter" idx="10"/>
          </p:nvPr>
        </p:nvSpPr>
        <p:spPr/>
        <p:txBody>
          <a:bodyPr/>
          <a:lstStyle/>
          <a:p>
            <a:fld id="{2C2FC441-7B66-47F3-8F9C-314DE9538B56}" type="slidenum">
              <a:rPr lang="en-US" smtClean="0"/>
              <a:pPr/>
              <a:t>9</a:t>
            </a:fld>
            <a:endParaRPr lang="en-US" dirty="0"/>
          </a:p>
        </p:txBody>
      </p:sp>
    </p:spTree>
    <p:extLst>
      <p:ext uri="{BB962C8B-B14F-4D97-AF65-F5344CB8AC3E}">
        <p14:creationId xmlns:p14="http://schemas.microsoft.com/office/powerpoint/2010/main" val="1697631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1/18/18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2022258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1/18/18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3202150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1/18/18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39282212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ext and Picture Fade on Path">
    <p:spTree>
      <p:nvGrpSpPr>
        <p:cNvPr id="1" name=""/>
        <p:cNvGrpSpPr/>
        <p:nvPr/>
      </p:nvGrpSpPr>
      <p:grpSpPr>
        <a:xfrm>
          <a:off x="0" y="0"/>
          <a:ext cx="0" cy="0"/>
          <a:chOff x="0" y="0"/>
          <a:chExt cx="0" cy="0"/>
        </a:xfrm>
      </p:grpSpPr>
      <p:sp>
        <p:nvSpPr>
          <p:cNvPr id="10" name="Rectangle 9"/>
          <p:cNvSpPr/>
          <p:nvPr userDrawn="1"/>
        </p:nvSpPr>
        <p:spPr>
          <a:xfrm>
            <a:off x="0" y="1512125"/>
            <a:ext cx="11541512" cy="2895600"/>
          </a:xfrm>
          <a:prstGeom prst="rect">
            <a:avLst/>
          </a:prstGeom>
          <a:gradFill flip="none" rotWithShape="1">
            <a:gsLst>
              <a:gs pos="36000">
                <a:srgbClr val="E46C0A"/>
              </a:gs>
              <a:gs pos="0">
                <a:srgbClr val="F79646">
                  <a:lumMod val="50000"/>
                </a:srgbClr>
              </a:gs>
              <a:gs pos="100000">
                <a:srgbClr val="E46C0A"/>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Regular" charset="0"/>
            </a:endParaRPr>
          </a:p>
        </p:txBody>
      </p:sp>
      <p:sp>
        <p:nvSpPr>
          <p:cNvPr id="2" name="Title 1"/>
          <p:cNvSpPr>
            <a:spLocks noGrp="1"/>
          </p:cNvSpPr>
          <p:nvPr>
            <p:ph type="title"/>
          </p:nvPr>
        </p:nvSpPr>
        <p:spPr>
          <a:xfrm>
            <a:off x="4267200" y="1089381"/>
            <a:ext cx="7086600" cy="584775"/>
          </a:xfrm>
        </p:spPr>
        <p:txBody>
          <a:bodyPr anchor="t">
            <a:noAutofit/>
          </a:bodyPr>
          <a:lstStyle>
            <a:lvl1pPr>
              <a:defRPr sz="3800" b="0" i="0">
                <a:solidFill>
                  <a:srgbClr val="E46C0A"/>
                </a:solidFill>
                <a:latin typeface="Calibri Regular" charset="0"/>
              </a:defRPr>
            </a:lvl1pPr>
          </a:lstStyle>
          <a:p>
            <a:r>
              <a:rPr lang="en-US" dirty="0" smtClean="0"/>
              <a:t>Click to edit Master title style</a:t>
            </a:r>
            <a:endParaRPr lang="en-US" dirty="0"/>
          </a:p>
        </p:txBody>
      </p:sp>
      <p:sp>
        <p:nvSpPr>
          <p:cNvPr id="12" name="Text Placeholder 11"/>
          <p:cNvSpPr>
            <a:spLocks noGrp="1"/>
          </p:cNvSpPr>
          <p:nvPr>
            <p:ph type="body" sz="quarter" idx="14"/>
          </p:nvPr>
        </p:nvSpPr>
        <p:spPr>
          <a:xfrm>
            <a:off x="4267200" y="2194560"/>
            <a:ext cx="7086600" cy="2108498"/>
          </a:xfrm>
        </p:spPr>
        <p:txBody>
          <a:bodyPr>
            <a:noAutofit/>
          </a:bodyPr>
          <a:lstStyle>
            <a:lvl1pPr marL="0" indent="0">
              <a:lnSpc>
                <a:spcPct val="100000"/>
              </a:lnSpc>
              <a:spcBef>
                <a:spcPts val="1200"/>
              </a:spcBef>
              <a:buNone/>
              <a:defRPr sz="2800">
                <a:solidFill>
                  <a:srgbClr val="FFFFFF"/>
                </a:solidFill>
              </a:defRPr>
            </a:lvl1pPr>
            <a:lvl2pPr marL="0" indent="0">
              <a:lnSpc>
                <a:spcPct val="100000"/>
              </a:lnSpc>
              <a:spcBef>
                <a:spcPts val="1200"/>
              </a:spcBef>
              <a:buNone/>
              <a:defRPr sz="2800">
                <a:solidFill>
                  <a:schemeClr val="bg1"/>
                </a:solidFill>
              </a:defRPr>
            </a:lvl2pPr>
            <a:lvl3pPr marL="0" indent="0">
              <a:lnSpc>
                <a:spcPct val="100000"/>
              </a:lnSpc>
              <a:spcBef>
                <a:spcPts val="1200"/>
              </a:spcBef>
              <a:buNone/>
              <a:defRPr sz="2800">
                <a:solidFill>
                  <a:schemeClr val="bg1"/>
                </a:solidFill>
              </a:defRPr>
            </a:lvl3pPr>
            <a:lvl4pPr marL="0" indent="0">
              <a:lnSpc>
                <a:spcPct val="100000"/>
              </a:lnSpc>
              <a:spcBef>
                <a:spcPts val="1200"/>
              </a:spcBef>
              <a:buNone/>
              <a:defRPr sz="2800">
                <a:solidFill>
                  <a:schemeClr val="bg1"/>
                </a:solidFill>
              </a:defRPr>
            </a:lvl4pPr>
            <a:lvl5pPr marL="0" indent="0">
              <a:lnSpc>
                <a:spcPct val="100000"/>
              </a:lnSpc>
              <a:spcBef>
                <a:spcPts val="1200"/>
              </a:spcBef>
              <a:buNone/>
              <a:defRPr sz="2800">
                <a:solidFill>
                  <a:schemeClr val="bg1"/>
                </a:solidFill>
              </a:defRPr>
            </a:lvl5pPr>
            <a:lvl6pPr marL="0" indent="0">
              <a:lnSpc>
                <a:spcPct val="100000"/>
              </a:lnSpc>
              <a:spcBef>
                <a:spcPts val="1200"/>
              </a:spcBef>
              <a:buNone/>
              <a:defRPr sz="2800">
                <a:solidFill>
                  <a:schemeClr val="bg1"/>
                </a:solidFill>
              </a:defRPr>
            </a:lvl6pPr>
            <a:lvl7pPr marL="0" indent="0">
              <a:lnSpc>
                <a:spcPct val="100000"/>
              </a:lnSpc>
              <a:spcBef>
                <a:spcPts val="1200"/>
              </a:spcBef>
              <a:buNone/>
              <a:defRPr sz="2800">
                <a:solidFill>
                  <a:schemeClr val="bg1"/>
                </a:solidFill>
              </a:defRPr>
            </a:lvl7pPr>
            <a:lvl8pPr marL="0" indent="0">
              <a:lnSpc>
                <a:spcPct val="100000"/>
              </a:lnSpc>
              <a:spcBef>
                <a:spcPts val="1200"/>
              </a:spcBef>
              <a:buNone/>
              <a:defRPr sz="2800">
                <a:solidFill>
                  <a:schemeClr val="bg1"/>
                </a:solidFill>
              </a:defRPr>
            </a:lvl8pPr>
            <a:lvl9pPr marL="0" indent="0">
              <a:lnSpc>
                <a:spcPct val="100000"/>
              </a:lnSpc>
              <a:spcBef>
                <a:spcPts val="1200"/>
              </a:spcBef>
              <a:buNone/>
              <a:defRPr sz="2800">
                <a:solidFill>
                  <a:schemeClr val="bg1"/>
                </a:solidFill>
              </a:defRPr>
            </a:lvl9pPr>
          </a:lstStyle>
          <a:p>
            <a:pPr lvl="0"/>
            <a:r>
              <a:rPr lang="en-US" smtClean="0"/>
              <a:t>Click to edit Master text styles</a:t>
            </a:r>
          </a:p>
        </p:txBody>
      </p:sp>
      <p:sp>
        <p:nvSpPr>
          <p:cNvPr id="8" name="Picture Placeholder 7"/>
          <p:cNvSpPr>
            <a:spLocks noGrp="1"/>
          </p:cNvSpPr>
          <p:nvPr>
            <p:ph type="pic" sz="quarter" idx="13"/>
          </p:nvPr>
        </p:nvSpPr>
        <p:spPr>
          <a:xfrm>
            <a:off x="914400" y="0"/>
            <a:ext cx="2390503" cy="4645152"/>
          </a:xfrm>
          <a:effectLst>
            <a:glow rad="101600">
              <a:srgbClr val="FFFFFF">
                <a:alpha val="40000"/>
              </a:srgbClr>
            </a:glow>
            <a:reflection blurRad="6350" stA="50000" endA="300" endPos="55000" dir="5400000" sy="-100000" algn="bl" rotWithShape="0"/>
          </a:effectLst>
        </p:spPr>
        <p:txBody>
          <a:bodyPr/>
          <a:lstStyle>
            <a:lvl1pPr marL="0" indent="0">
              <a:buNone/>
              <a:defRPr/>
            </a:lvl1pPr>
          </a:lstStyle>
          <a:p>
            <a:r>
              <a:rPr lang="en-US" dirty="0" smtClean="0"/>
              <a:t>Click icon to add picture</a:t>
            </a:r>
            <a:endParaRPr lang="en-US" dirty="0"/>
          </a:p>
        </p:txBody>
      </p:sp>
      <p:sp>
        <p:nvSpPr>
          <p:cNvPr id="6" name="Rectangle 5"/>
          <p:cNvSpPr/>
          <p:nvPr userDrawn="1"/>
        </p:nvSpPr>
        <p:spPr>
          <a:xfrm>
            <a:off x="12565117" y="10886"/>
            <a:ext cx="1853340" cy="6847114"/>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en-US" sz="1600" b="0" i="0" dirty="0" smtClean="0">
                <a:solidFill>
                  <a:prstClr val="white">
                    <a:lumMod val="50000"/>
                  </a:prstClr>
                </a:solidFill>
                <a:latin typeface="Calibri Regular" charset="0"/>
                <a:cs typeface="Calibri Regular" charset="0"/>
              </a:rPr>
              <a:t>Edit the text with your own</a:t>
            </a:r>
            <a:r>
              <a:rPr lang="en-US" sz="1600" b="0" i="0" baseline="0" dirty="0" smtClean="0">
                <a:solidFill>
                  <a:prstClr val="white">
                    <a:lumMod val="50000"/>
                  </a:prstClr>
                </a:solidFill>
                <a:latin typeface="Calibri Regular" charset="0"/>
                <a:cs typeface="Calibri Regular" charset="0"/>
              </a:rPr>
              <a:t> short phrases. </a:t>
            </a:r>
          </a:p>
          <a:p>
            <a:pPr marL="0" marR="0" lvl="0" indent="0" algn="l" defTabSz="914400" rtl="0" eaLnBrk="1" fontAlgn="auto" latinLnBrk="0" hangingPunct="1">
              <a:lnSpc>
                <a:spcPct val="100000"/>
              </a:lnSpc>
              <a:spcBef>
                <a:spcPts val="600"/>
              </a:spcBef>
              <a:spcAft>
                <a:spcPts val="0"/>
              </a:spcAft>
              <a:buClrTx/>
              <a:buSzTx/>
              <a:buFontTx/>
              <a:buNone/>
              <a:tabLst/>
              <a:defRPr/>
            </a:pPr>
            <a:r>
              <a:rPr lang="en-US" sz="1600" b="0" i="0" dirty="0" smtClean="0">
                <a:solidFill>
                  <a:prstClr val="white">
                    <a:lumMod val="50000"/>
                  </a:prstClr>
                </a:solidFill>
                <a:latin typeface="Calibri Regular" charset="0"/>
                <a:cs typeface="Calibri Regular" charset="0"/>
              </a:rPr>
              <a:t>To change the sample image, select the picture and delete it. Now click the Pictures icon in the placeholder to insert your own image.</a:t>
            </a:r>
          </a:p>
          <a:p>
            <a:pPr>
              <a:spcBef>
                <a:spcPts val="600"/>
              </a:spcBef>
            </a:pPr>
            <a:r>
              <a:rPr lang="en-US" sz="1600" b="0" i="0" dirty="0" smtClean="0">
                <a:solidFill>
                  <a:prstClr val="white">
                    <a:lumMod val="50000"/>
                  </a:prstClr>
                </a:solidFill>
                <a:latin typeface="Calibri Regular" charset="0"/>
                <a:cs typeface="Calibri Regular" charset="0"/>
              </a:rPr>
              <a:t>The animation is already done for you; just copy and paste the slide into your existing presentation. </a:t>
            </a:r>
          </a:p>
          <a:p>
            <a:pPr>
              <a:spcBef>
                <a:spcPts val="600"/>
              </a:spcBef>
            </a:pPr>
            <a:endParaRPr lang="en-US" sz="1600" b="0" i="0" dirty="0" smtClean="0">
              <a:solidFill>
                <a:prstClr val="white">
                  <a:lumMod val="50000"/>
                </a:prstClr>
              </a:solidFill>
              <a:latin typeface="Calibri Regular" charset="0"/>
              <a:cs typeface="Calibri Regular" charset="0"/>
            </a:endParaRPr>
          </a:p>
        </p:txBody>
      </p:sp>
    </p:spTree>
    <p:extLst>
      <p:ext uri="{BB962C8B-B14F-4D97-AF65-F5344CB8AC3E}">
        <p14:creationId xmlns:p14="http://schemas.microsoft.com/office/powerpoint/2010/main" val="182276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par>
                                <p:cTn id="8" presetID="35" presetClass="path" presetSubtype="0" accel="50000" decel="50000" fill="hold" grpId="1" nodeType="withEffect">
                                  <p:stCondLst>
                                    <p:cond delay="0"/>
                                  </p:stCondLst>
                                  <p:childTnLst>
                                    <p:animMotion origin="layout" path="M -3.33333E-6 3.78353E-6 L -0.86666 3.78353E-6 " pathEditMode="relative" rAng="0" ptsTypes="AA">
                                      <p:cBhvr>
                                        <p:cTn id="9" dur="2000" spd="-100000" fill="hold"/>
                                        <p:tgtEl>
                                          <p:spTgt spid="2"/>
                                        </p:tgtEl>
                                        <p:attrNameLst>
                                          <p:attrName>ppt_x</p:attrName>
                                          <p:attrName>ppt_y</p:attrName>
                                        </p:attrNameLst>
                                      </p:cBhvr>
                                      <p:rCtr x="-433" y="0"/>
                                    </p:animMotion>
                                  </p:childTnLst>
                                </p:cTn>
                              </p:par>
                            </p:childTnLst>
                          </p:cTn>
                        </p:par>
                        <p:par>
                          <p:cTn id="10" fill="hold">
                            <p:stCondLst>
                              <p:cond delay="2000"/>
                            </p:stCondLst>
                            <p:childTnLst>
                              <p:par>
                                <p:cTn id="11" presetID="10" presetClass="entr" presetSubtype="0" fill="hold" grpId="0" nodeType="afterEffect">
                                  <p:stCondLst>
                                    <p:cond delay="0"/>
                                  </p:stCondLst>
                                  <p:iterate type="lt">
                                    <p:tmPct val="5000"/>
                                  </p:iterate>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2" grpId="0" bui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8761B-3B43-48DB-9884-8711C7FE3137}" type="datetimeFigureOut">
              <a:rPr lang="en-US" smtClean="0"/>
              <a:t>1/18/18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30122549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C8761B-3B43-48DB-9884-8711C7FE3137}" type="datetimeFigureOut">
              <a:rPr lang="en-US" smtClean="0"/>
              <a:t>1/18/18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1029242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C8761B-3B43-48DB-9884-8711C7FE3137}" type="datetimeFigureOut">
              <a:rPr lang="en-US" smtClean="0"/>
              <a:t>1/18/18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221404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C8761B-3B43-48DB-9884-8711C7FE3137}" type="datetimeFigureOut">
              <a:rPr lang="en-US" smtClean="0"/>
              <a:t>1/18/18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3333325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C8761B-3B43-48DB-9884-8711C7FE3137}" type="datetimeFigureOut">
              <a:rPr lang="en-US" smtClean="0"/>
              <a:t>1/18/18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135845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C8761B-3B43-48DB-9884-8711C7FE3137}" type="datetimeFigureOut">
              <a:rPr lang="en-US" smtClean="0"/>
              <a:t>1/18/18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158685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t>1/18/18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1455621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C8761B-3B43-48DB-9884-8711C7FE3137}" type="datetimeFigureOut">
              <a:rPr lang="en-US" smtClean="0"/>
              <a:t>1/18/18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04EBABB-164C-4B21-A7DC-1011164A546A}" type="slidenum">
              <a:rPr lang="en-US" smtClean="0"/>
              <a:t>‹#›</a:t>
            </a:fld>
            <a:endParaRPr lang="en-US" dirty="0"/>
          </a:p>
        </p:txBody>
      </p:sp>
    </p:spTree>
    <p:extLst>
      <p:ext uri="{BB962C8B-B14F-4D97-AF65-F5344CB8AC3E}">
        <p14:creationId xmlns:p14="http://schemas.microsoft.com/office/powerpoint/2010/main" val="26377615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Calibri Regular" charset="0"/>
              </a:defRPr>
            </a:lvl1pPr>
          </a:lstStyle>
          <a:p>
            <a:fld id="{E3C8761B-3B43-48DB-9884-8711C7FE3137}" type="datetimeFigureOut">
              <a:rPr lang="en-US" smtClean="0"/>
              <a:pPr/>
              <a:t>1/18/18</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Calibri Regular" charset="0"/>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Calibri Regular" charset="0"/>
              </a:defRPr>
            </a:lvl1pPr>
          </a:lstStyle>
          <a:p>
            <a:fld id="{804EBABB-164C-4B21-A7DC-1011164A546A}" type="slidenum">
              <a:rPr lang="en-US" smtClean="0"/>
              <a:pPr/>
              <a:t>‹#›</a:t>
            </a:fld>
            <a:endParaRPr lang="en-US" dirty="0"/>
          </a:p>
        </p:txBody>
      </p:sp>
    </p:spTree>
    <p:extLst>
      <p:ext uri="{BB962C8B-B14F-4D97-AF65-F5344CB8AC3E}">
        <p14:creationId xmlns:p14="http://schemas.microsoft.com/office/powerpoint/2010/main" val="1028352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0" i="0" kern="1200">
          <a:solidFill>
            <a:schemeClr val="tx1"/>
          </a:solidFill>
          <a:latin typeface="Calibri Regular"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Calibri Regular"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Calibri Regular"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Calibri Regular"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Regular"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Calibri Regular"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hyperlink" Target="http://scholarcommons.usf.edu/oa_textbooks/" TargetMode="External"/><Relationship Id="rId5" Type="http://schemas.openxmlformats.org/officeDocument/2006/relationships/hyperlink" Target="http://tap.usf.edu/faculty/open-access-textbooks/"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2.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2.jpg"/></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hyperlink" Target="mailto:lcpascua@usf.edu" TargetMode="External"/><Relationship Id="rId5" Type="http://schemas.openxmlformats.org/officeDocument/2006/relationships/hyperlink" Target="mailto:mqjenkins@usf.edu" TargetMode="External"/><Relationship Id="rId6" Type="http://schemas.openxmlformats.org/officeDocument/2006/relationships/hyperlink" Target="mailto:neffa@usf.edu" TargetMode="External"/><Relationship Id="rId7" Type="http://schemas.openxmlformats.org/officeDocument/2006/relationships/hyperlink" Target="mailto:rsabean@usf.edu" TargetMode="External"/><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735195"/>
            <a:ext cx="9144000" cy="1574159"/>
          </a:xfrm>
        </p:spPr>
        <p:txBody>
          <a:bodyPr>
            <a:normAutofit fontScale="90000"/>
          </a:bodyPr>
          <a:lstStyle/>
          <a:p>
            <a:r>
              <a:rPr lang="en-US" dirty="0" smtClean="0">
                <a:solidFill>
                  <a:srgbClr val="9BCB3B"/>
                </a:solidFill>
              </a:rPr>
              <a:t>Understanding the Issues:  Textbook Affordability at USF </a:t>
            </a:r>
            <a:endParaRPr lang="en-US" dirty="0">
              <a:solidFill>
                <a:srgbClr val="9BCB3B"/>
              </a:solidFill>
            </a:endParaRPr>
          </a:p>
        </p:txBody>
      </p:sp>
      <p:sp>
        <p:nvSpPr>
          <p:cNvPr id="3" name="Subtitle 2"/>
          <p:cNvSpPr>
            <a:spLocks noGrp="1"/>
          </p:cNvSpPr>
          <p:nvPr>
            <p:ph type="subTitle" idx="1"/>
          </p:nvPr>
        </p:nvSpPr>
        <p:spPr>
          <a:xfrm>
            <a:off x="1524000" y="4309354"/>
            <a:ext cx="9144000" cy="924128"/>
          </a:xfrm>
        </p:spPr>
        <p:txBody>
          <a:bodyPr/>
          <a:lstStyle/>
          <a:p>
            <a:r>
              <a:rPr lang="en-US" smtClean="0">
                <a:solidFill>
                  <a:srgbClr val="139473"/>
                </a:solidFill>
              </a:rPr>
              <a:t>The </a:t>
            </a:r>
            <a:r>
              <a:rPr lang="en-US" dirty="0" smtClean="0">
                <a:solidFill>
                  <a:srgbClr val="139473"/>
                </a:solidFill>
              </a:rPr>
              <a:t>USF Textbook Affordability Project, USF Libraries</a:t>
            </a:r>
          </a:p>
          <a:p>
            <a:r>
              <a:rPr lang="en-US" dirty="0" smtClean="0">
                <a:solidFill>
                  <a:srgbClr val="139473"/>
                </a:solidFill>
              </a:rPr>
              <a:t>January 18, 2018</a:t>
            </a:r>
            <a:endParaRPr lang="en-US" dirty="0">
              <a:solidFill>
                <a:srgbClr val="139473"/>
              </a:solidFill>
            </a:endParaRPr>
          </a:p>
        </p:txBody>
      </p:sp>
    </p:spTree>
    <p:extLst>
      <p:ext uri="{BB962C8B-B14F-4D97-AF65-F5344CB8AC3E}">
        <p14:creationId xmlns:p14="http://schemas.microsoft.com/office/powerpoint/2010/main" val="33700135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7918" y="1"/>
            <a:ext cx="8153400" cy="1066800"/>
          </a:xfrm>
        </p:spPr>
        <p:txBody>
          <a:bodyPr>
            <a:normAutofit fontScale="90000"/>
          </a:bodyPr>
          <a:lstStyle/>
          <a:p>
            <a:r>
              <a:rPr lang="en-US" dirty="0" smtClean="0">
                <a:solidFill>
                  <a:schemeClr val="bg1"/>
                </a:solidFill>
              </a:rPr>
              <a:t>Resources from the USF Libraries to Help </a:t>
            </a:r>
            <a:r>
              <a:rPr lang="en-US" dirty="0">
                <a:solidFill>
                  <a:schemeClr val="bg1"/>
                </a:solidFill>
              </a:rPr>
              <a:t>Y</a:t>
            </a:r>
            <a:r>
              <a:rPr lang="en-US" dirty="0" smtClean="0">
                <a:solidFill>
                  <a:schemeClr val="bg1"/>
                </a:solidFill>
              </a:rPr>
              <a:t>ou </a:t>
            </a:r>
            <a:r>
              <a:rPr lang="en-US" dirty="0">
                <a:solidFill>
                  <a:schemeClr val="bg1"/>
                </a:solidFill>
              </a:rPr>
              <a:t>H</a:t>
            </a:r>
            <a:r>
              <a:rPr lang="en-US" dirty="0" smtClean="0">
                <a:solidFill>
                  <a:schemeClr val="bg1"/>
                </a:solidFill>
              </a:rPr>
              <a:t>elp </a:t>
            </a:r>
            <a:r>
              <a:rPr lang="en-US" dirty="0">
                <a:solidFill>
                  <a:schemeClr val="bg1"/>
                </a:solidFill>
              </a:rPr>
              <a:t>Y</a:t>
            </a:r>
            <a:r>
              <a:rPr lang="en-US" dirty="0" smtClean="0">
                <a:solidFill>
                  <a:schemeClr val="bg1"/>
                </a:solidFill>
              </a:rPr>
              <a:t>our </a:t>
            </a:r>
            <a:r>
              <a:rPr lang="en-US" dirty="0">
                <a:solidFill>
                  <a:schemeClr val="bg1"/>
                </a:solidFill>
              </a:rPr>
              <a:t>S</a:t>
            </a:r>
            <a:r>
              <a:rPr lang="en-US" dirty="0" smtClean="0">
                <a:solidFill>
                  <a:schemeClr val="bg1"/>
                </a:solidFill>
              </a:rPr>
              <a:t>tudents</a:t>
            </a:r>
            <a:endParaRPr lang="en-US" dirty="0">
              <a:solidFill>
                <a:schemeClr val="bg1"/>
              </a:solidFill>
            </a:endParaRPr>
          </a:p>
        </p:txBody>
      </p:sp>
      <p:sp>
        <p:nvSpPr>
          <p:cNvPr id="3" name="Content Placeholder 2"/>
          <p:cNvSpPr>
            <a:spLocks noGrp="1"/>
          </p:cNvSpPr>
          <p:nvPr>
            <p:ph idx="1"/>
          </p:nvPr>
        </p:nvSpPr>
        <p:spPr>
          <a:xfrm>
            <a:off x="981635" y="2506662"/>
            <a:ext cx="10515600" cy="4351338"/>
          </a:xfrm>
        </p:spPr>
        <p:txBody>
          <a:bodyPr/>
          <a:lstStyle/>
          <a:p>
            <a:r>
              <a:rPr lang="en-US" dirty="0" smtClean="0">
                <a:solidFill>
                  <a:srgbClr val="139473"/>
                </a:solidFill>
              </a:rPr>
              <a:t>Textbook Affordability Project (TAP</a:t>
            </a:r>
            <a:r>
              <a:rPr lang="en-US" dirty="0">
                <a:solidFill>
                  <a:srgbClr val="139473"/>
                </a:solidFill>
              </a:rPr>
              <a:t>) website </a:t>
            </a:r>
            <a:r>
              <a:rPr lang="en-US" dirty="0" smtClean="0">
                <a:solidFill>
                  <a:srgbClr val="139473"/>
                </a:solidFill>
              </a:rPr>
              <a:t>– </a:t>
            </a:r>
          </a:p>
          <a:p>
            <a:r>
              <a:rPr lang="en-US" dirty="0" smtClean="0">
                <a:solidFill>
                  <a:srgbClr val="139473"/>
                </a:solidFill>
              </a:rPr>
              <a:t>Ebooks for the Classroom+ </a:t>
            </a:r>
          </a:p>
          <a:p>
            <a:r>
              <a:rPr lang="en-US" dirty="0" smtClean="0">
                <a:solidFill>
                  <a:srgbClr val="139473"/>
                </a:solidFill>
              </a:rPr>
              <a:t>Open access textbooks  - </a:t>
            </a:r>
            <a:r>
              <a:rPr lang="en-US" dirty="0" smtClean="0">
                <a:solidFill>
                  <a:srgbClr val="139473"/>
                </a:solidFill>
                <a:hlinkClick r:id="rId4"/>
              </a:rPr>
              <a:t>scholarcommons.usf.edu/</a:t>
            </a:r>
            <a:r>
              <a:rPr lang="en-US" dirty="0" err="1" smtClean="0">
                <a:solidFill>
                  <a:srgbClr val="139473"/>
                </a:solidFill>
                <a:hlinkClick r:id="rId4"/>
              </a:rPr>
              <a:t>oa_textbooks</a:t>
            </a:r>
            <a:r>
              <a:rPr lang="en-US" dirty="0" smtClean="0">
                <a:solidFill>
                  <a:srgbClr val="139473"/>
                </a:solidFill>
              </a:rPr>
              <a:t> - and </a:t>
            </a:r>
            <a:r>
              <a:rPr lang="en-US" dirty="0" smtClean="0">
                <a:solidFill>
                  <a:srgbClr val="139473"/>
                </a:solidFill>
                <a:hlinkClick r:id="rId5"/>
              </a:rPr>
              <a:t>tap.usf.edu/faculty/open-access-textbooks</a:t>
            </a:r>
            <a:endParaRPr lang="en-US" dirty="0" smtClean="0">
              <a:solidFill>
                <a:srgbClr val="139473"/>
              </a:solidFill>
            </a:endParaRPr>
          </a:p>
          <a:p>
            <a:r>
              <a:rPr lang="en-US" dirty="0" smtClean="0">
                <a:solidFill>
                  <a:srgbClr val="139473"/>
                </a:solidFill>
              </a:rPr>
              <a:t>Print Textbooks on Course Reserve</a:t>
            </a:r>
            <a:endParaRPr lang="en-US" dirty="0">
              <a:solidFill>
                <a:srgbClr val="139473"/>
              </a:solidFill>
            </a:endParaRPr>
          </a:p>
        </p:txBody>
      </p:sp>
    </p:spTree>
    <p:extLst>
      <p:ext uri="{BB962C8B-B14F-4D97-AF65-F5344CB8AC3E}">
        <p14:creationId xmlns:p14="http://schemas.microsoft.com/office/powerpoint/2010/main" val="22335154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Title 1"/>
          <p:cNvSpPr txBox="1">
            <a:spLocks/>
          </p:cNvSpPr>
          <p:nvPr/>
        </p:nvSpPr>
        <p:spPr>
          <a:xfrm>
            <a:off x="158397" y="0"/>
            <a:ext cx="8098097" cy="109369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smtClean="0">
                <a:solidFill>
                  <a:schemeClr val="bg1"/>
                </a:solidFill>
                <a:latin typeface="Calibri Regular" charset="0"/>
              </a:rPr>
              <a:t>More </a:t>
            </a:r>
            <a:r>
              <a:rPr lang="en-US" sz="4000" dirty="0">
                <a:solidFill>
                  <a:schemeClr val="bg1"/>
                </a:solidFill>
                <a:latin typeface="Calibri Regular" charset="0"/>
              </a:rPr>
              <a:t>R</a:t>
            </a:r>
            <a:r>
              <a:rPr lang="en-US" sz="4000" dirty="0" smtClean="0">
                <a:solidFill>
                  <a:schemeClr val="bg1"/>
                </a:solidFill>
                <a:latin typeface="Calibri Regular" charset="0"/>
              </a:rPr>
              <a:t>esources from the USF Libraries </a:t>
            </a:r>
            <a:endParaRPr lang="en-US" sz="4000" dirty="0">
              <a:solidFill>
                <a:schemeClr val="bg1"/>
              </a:solidFill>
              <a:latin typeface="Calibri Regular" charset="0"/>
            </a:endParaRPr>
          </a:p>
        </p:txBody>
      </p:sp>
      <p:sp>
        <p:nvSpPr>
          <p:cNvPr id="11" name="Content Placeholder 2"/>
          <p:cNvSpPr txBox="1">
            <a:spLocks/>
          </p:cNvSpPr>
          <p:nvPr/>
        </p:nvSpPr>
        <p:spPr>
          <a:xfrm>
            <a:off x="620839" y="1583242"/>
            <a:ext cx="10972800" cy="385740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3200" dirty="0" smtClean="0">
              <a:solidFill>
                <a:srgbClr val="007859"/>
              </a:solidFill>
              <a:latin typeface="Calibri Regular" charset="0"/>
            </a:endParaRPr>
          </a:p>
        </p:txBody>
      </p:sp>
      <p:sp>
        <p:nvSpPr>
          <p:cNvPr id="2" name="Rectangle 1"/>
          <p:cNvSpPr/>
          <p:nvPr/>
        </p:nvSpPr>
        <p:spPr>
          <a:xfrm>
            <a:off x="2250330" y="2058371"/>
            <a:ext cx="7713817" cy="2677656"/>
          </a:xfrm>
          <a:prstGeom prst="rect">
            <a:avLst/>
          </a:prstGeom>
        </p:spPr>
        <p:txBody>
          <a:bodyPr wrap="square">
            <a:spAutoFit/>
          </a:bodyPr>
          <a:lstStyle/>
          <a:p>
            <a:pPr marL="457200" indent="-457200">
              <a:buFont typeface="Arial" charset="0"/>
              <a:buChar char="•"/>
            </a:pPr>
            <a:r>
              <a:rPr lang="en-US" sz="2800" dirty="0" smtClean="0">
                <a:solidFill>
                  <a:srgbClr val="139473"/>
                </a:solidFill>
                <a:latin typeface="Calibri Regular" charset="0"/>
                <a:ea typeface="Calibri Regular" charset="0"/>
                <a:cs typeface="Calibri Regular" charset="0"/>
              </a:rPr>
              <a:t>Open Textbook Network </a:t>
            </a:r>
          </a:p>
          <a:p>
            <a:pPr marL="457200" indent="-457200">
              <a:buFont typeface="Arial" charset="0"/>
              <a:buChar char="•"/>
            </a:pPr>
            <a:r>
              <a:rPr lang="en-US" sz="2800" dirty="0" smtClean="0">
                <a:solidFill>
                  <a:srgbClr val="139473"/>
                </a:solidFill>
                <a:latin typeface="Calibri Regular" charset="0"/>
                <a:ea typeface="Calibri Regular" charset="0"/>
                <a:cs typeface="Calibri Regular" charset="0"/>
              </a:rPr>
              <a:t>Launched Curriculum Builder in </a:t>
            </a:r>
          </a:p>
          <a:p>
            <a:pPr marL="457200" indent="-457200">
              <a:buFont typeface="Arial" charset="0"/>
              <a:buChar char="•"/>
            </a:pPr>
            <a:r>
              <a:rPr lang="en-US" sz="2800" dirty="0" smtClean="0">
                <a:solidFill>
                  <a:srgbClr val="139473"/>
                </a:solidFill>
                <a:latin typeface="Calibri Regular" charset="0"/>
                <a:ea typeface="Calibri Regular" charset="0"/>
                <a:cs typeface="Calibri Regular" charset="0"/>
              </a:rPr>
              <a:t>Organized and supported </a:t>
            </a:r>
            <a:r>
              <a:rPr lang="en-US" sz="2800" dirty="0" err="1" smtClean="0">
                <a:solidFill>
                  <a:srgbClr val="139473"/>
                </a:solidFill>
                <a:latin typeface="Calibri Regular" charset="0"/>
                <a:ea typeface="Calibri Regular" charset="0"/>
                <a:cs typeface="Calibri Regular" charset="0"/>
              </a:rPr>
              <a:t>etextbook</a:t>
            </a:r>
            <a:r>
              <a:rPr lang="en-US" sz="2800" dirty="0" smtClean="0">
                <a:solidFill>
                  <a:srgbClr val="139473"/>
                </a:solidFill>
                <a:latin typeface="Calibri Regular" charset="0"/>
                <a:ea typeface="Calibri Regular" charset="0"/>
                <a:cs typeface="Calibri Regular" charset="0"/>
              </a:rPr>
              <a:t> pilots with Pearson, Wiley, and soon McGraw-Hill</a:t>
            </a:r>
          </a:p>
          <a:p>
            <a:pPr marL="457200" indent="-457200">
              <a:buFont typeface="Arial" charset="0"/>
              <a:buChar char="•"/>
            </a:pPr>
            <a:r>
              <a:rPr lang="en-US" sz="2800" dirty="0" smtClean="0">
                <a:solidFill>
                  <a:srgbClr val="139473"/>
                </a:solidFill>
                <a:latin typeface="Calibri Regular" charset="0"/>
                <a:ea typeface="Calibri Regular" charset="0"/>
                <a:cs typeface="Calibri Regular" charset="0"/>
              </a:rPr>
              <a:t>Submitted USF Technology Fee proposal for </a:t>
            </a:r>
            <a:r>
              <a:rPr lang="en-US" sz="2800" dirty="0" err="1" smtClean="0">
                <a:solidFill>
                  <a:srgbClr val="139473"/>
                </a:solidFill>
                <a:latin typeface="Calibri Regular" charset="0"/>
                <a:ea typeface="Calibri Regular" charset="0"/>
                <a:cs typeface="Calibri Regular" charset="0"/>
              </a:rPr>
              <a:t>Intellus</a:t>
            </a:r>
            <a:endParaRPr lang="en-US" sz="2800" dirty="0" smtClean="0">
              <a:solidFill>
                <a:srgbClr val="139473"/>
              </a:solidFill>
              <a:latin typeface="Calibri Regular" charset="0"/>
              <a:ea typeface="Calibri Regular" charset="0"/>
              <a:cs typeface="Calibri Regular" charset="0"/>
            </a:endParaRPr>
          </a:p>
        </p:txBody>
      </p:sp>
      <p:sp>
        <p:nvSpPr>
          <p:cNvPr id="3" name="TextBox 2"/>
          <p:cNvSpPr txBox="1"/>
          <p:nvPr/>
        </p:nvSpPr>
        <p:spPr>
          <a:xfrm>
            <a:off x="5644797" y="5060291"/>
            <a:ext cx="4571999" cy="369332"/>
          </a:xfrm>
          <a:prstGeom prst="rect">
            <a:avLst/>
          </a:prstGeom>
          <a:noFill/>
        </p:spPr>
        <p:txBody>
          <a:bodyPr wrap="square" rtlCol="0">
            <a:spAutoFit/>
          </a:bodyPr>
          <a:lstStyle/>
          <a:p>
            <a:r>
              <a:rPr lang="en-US" dirty="0" smtClean="0">
                <a:solidFill>
                  <a:prstClr val="black"/>
                </a:solidFill>
                <a:latin typeface="Calibri Regular" charset="0"/>
              </a:rPr>
              <a:t> </a:t>
            </a:r>
            <a:endParaRPr lang="en-US" dirty="0">
              <a:solidFill>
                <a:prstClr val="black"/>
              </a:solidFill>
              <a:latin typeface="Calibri Regular" charset="0"/>
            </a:endParaRPr>
          </a:p>
        </p:txBody>
      </p:sp>
    </p:spTree>
    <p:extLst>
      <p:ext uri="{BB962C8B-B14F-4D97-AF65-F5344CB8AC3E}">
        <p14:creationId xmlns:p14="http://schemas.microsoft.com/office/powerpoint/2010/main" val="1283466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4787" y="163582"/>
            <a:ext cx="11049000" cy="728140"/>
          </a:xfrm>
        </p:spPr>
        <p:txBody>
          <a:bodyPr/>
          <a:lstStyle/>
          <a:p>
            <a:r>
              <a:rPr lang="en-US" dirty="0" smtClean="0">
                <a:solidFill>
                  <a:schemeClr val="bg1"/>
                </a:solidFill>
              </a:rPr>
              <a:t>How Can Faculty </a:t>
            </a:r>
            <a:r>
              <a:rPr lang="en-US" dirty="0">
                <a:solidFill>
                  <a:schemeClr val="bg1"/>
                </a:solidFill>
              </a:rPr>
              <a:t>H</a:t>
            </a:r>
            <a:r>
              <a:rPr lang="en-US" dirty="0" smtClean="0">
                <a:solidFill>
                  <a:schemeClr val="bg1"/>
                </a:solidFill>
              </a:rPr>
              <a:t>elp?</a:t>
            </a:r>
            <a:endParaRPr lang="en-US" dirty="0">
              <a:solidFill>
                <a:schemeClr val="bg1"/>
              </a:solidFill>
            </a:endParaRPr>
          </a:p>
        </p:txBody>
      </p:sp>
      <p:sp>
        <p:nvSpPr>
          <p:cNvPr id="3" name="Text Placeholder 2"/>
          <p:cNvSpPr>
            <a:spLocks noGrp="1"/>
          </p:cNvSpPr>
          <p:nvPr>
            <p:ph type="body" idx="1"/>
          </p:nvPr>
        </p:nvSpPr>
        <p:spPr>
          <a:xfrm>
            <a:off x="571500" y="1773327"/>
            <a:ext cx="5157787" cy="823912"/>
          </a:xfrm>
        </p:spPr>
        <p:txBody>
          <a:bodyPr/>
          <a:lstStyle/>
          <a:p>
            <a:r>
              <a:rPr lang="en-US" dirty="0" smtClean="0">
                <a:solidFill>
                  <a:srgbClr val="9BCB3B"/>
                </a:solidFill>
              </a:rPr>
              <a:t>DO </a:t>
            </a:r>
            <a:r>
              <a:rPr lang="mr-IN" b="0" dirty="0" smtClean="0">
                <a:solidFill>
                  <a:srgbClr val="9BCB3B"/>
                </a:solidFill>
                <a:cs typeface="Calibri Regular" charset="0"/>
              </a:rPr>
              <a:t>…</a:t>
            </a:r>
            <a:endParaRPr lang="en-US" dirty="0">
              <a:solidFill>
                <a:srgbClr val="9BCB3B"/>
              </a:solidFill>
            </a:endParaRPr>
          </a:p>
        </p:txBody>
      </p:sp>
      <p:sp>
        <p:nvSpPr>
          <p:cNvPr id="6" name="Content Placeholder 5"/>
          <p:cNvSpPr>
            <a:spLocks noGrp="1"/>
          </p:cNvSpPr>
          <p:nvPr>
            <p:ph sz="half" idx="2"/>
          </p:nvPr>
        </p:nvSpPr>
        <p:spPr>
          <a:xfrm>
            <a:off x="571500" y="2597239"/>
            <a:ext cx="5065729" cy="4515194"/>
          </a:xfrm>
        </p:spPr>
        <p:txBody>
          <a:bodyPr>
            <a:normAutofit/>
          </a:bodyPr>
          <a:lstStyle/>
          <a:p>
            <a:r>
              <a:rPr lang="en-US" sz="2400" dirty="0" smtClean="0">
                <a:solidFill>
                  <a:srgbClr val="139473"/>
                </a:solidFill>
              </a:rPr>
              <a:t>Consider using quality, low-to-no cost alternatives (OER, ebooks, etc.)</a:t>
            </a:r>
          </a:p>
          <a:p>
            <a:r>
              <a:rPr lang="en-US" sz="2400" dirty="0" smtClean="0">
                <a:solidFill>
                  <a:srgbClr val="139473"/>
                </a:solidFill>
              </a:rPr>
              <a:t>Meet adoption compliance deadline (45 days before first day of classes) </a:t>
            </a:r>
          </a:p>
          <a:p>
            <a:r>
              <a:rPr lang="en-US" sz="2400" dirty="0" smtClean="0">
                <a:solidFill>
                  <a:srgbClr val="139473"/>
                </a:solidFill>
              </a:rPr>
              <a:t>Report “No Textbook Required” courses to the bookstore  </a:t>
            </a:r>
          </a:p>
          <a:p>
            <a:r>
              <a:rPr lang="en-US" sz="2400" dirty="0" smtClean="0">
                <a:solidFill>
                  <a:srgbClr val="139473"/>
                </a:solidFill>
              </a:rPr>
              <a:t>Consider assessing textbook impact</a:t>
            </a:r>
          </a:p>
          <a:p>
            <a:r>
              <a:rPr lang="en-US" sz="2400" dirty="0" smtClean="0">
                <a:solidFill>
                  <a:srgbClr val="139473"/>
                </a:solidFill>
              </a:rPr>
              <a:t>Talk to your students about the use of the textbook in your courses </a:t>
            </a:r>
            <a:endParaRPr lang="en-US" sz="2400" dirty="0">
              <a:solidFill>
                <a:srgbClr val="139473"/>
              </a:solidFill>
            </a:endParaRPr>
          </a:p>
        </p:txBody>
      </p:sp>
      <p:sp>
        <p:nvSpPr>
          <p:cNvPr id="5" name="Text Placeholder 4"/>
          <p:cNvSpPr>
            <a:spLocks noGrp="1"/>
          </p:cNvSpPr>
          <p:nvPr>
            <p:ph type="body" sz="quarter" idx="3"/>
          </p:nvPr>
        </p:nvSpPr>
        <p:spPr>
          <a:xfrm>
            <a:off x="6437312" y="1773327"/>
            <a:ext cx="5183188" cy="823912"/>
          </a:xfrm>
        </p:spPr>
        <p:txBody>
          <a:bodyPr/>
          <a:lstStyle/>
          <a:p>
            <a:r>
              <a:rPr lang="en-US" dirty="0" smtClean="0">
                <a:solidFill>
                  <a:srgbClr val="9BCB3B"/>
                </a:solidFill>
              </a:rPr>
              <a:t>DON’T </a:t>
            </a:r>
            <a:r>
              <a:rPr lang="mr-IN" b="0" dirty="0" smtClean="0">
                <a:solidFill>
                  <a:srgbClr val="9BCB3B"/>
                </a:solidFill>
                <a:cs typeface="Calibri Regular" charset="0"/>
              </a:rPr>
              <a:t>…</a:t>
            </a:r>
            <a:endParaRPr lang="en-US" dirty="0">
              <a:solidFill>
                <a:srgbClr val="9BCB3B"/>
              </a:solidFill>
            </a:endParaRPr>
          </a:p>
        </p:txBody>
      </p:sp>
      <p:sp>
        <p:nvSpPr>
          <p:cNvPr id="7" name="Content Placeholder 6"/>
          <p:cNvSpPr>
            <a:spLocks noGrp="1"/>
          </p:cNvSpPr>
          <p:nvPr>
            <p:ph sz="quarter" idx="4"/>
          </p:nvPr>
        </p:nvSpPr>
        <p:spPr>
          <a:xfrm>
            <a:off x="6437312" y="2597239"/>
            <a:ext cx="5183188" cy="4631000"/>
          </a:xfrm>
        </p:spPr>
        <p:txBody>
          <a:bodyPr/>
          <a:lstStyle/>
          <a:p>
            <a:r>
              <a:rPr lang="en-US" sz="2400" dirty="0" smtClean="0">
                <a:solidFill>
                  <a:srgbClr val="139473"/>
                </a:solidFill>
              </a:rPr>
              <a:t>Make late changes to adoptions posted by deadline</a:t>
            </a:r>
          </a:p>
          <a:p>
            <a:r>
              <a:rPr lang="en-US" sz="2400" dirty="0" smtClean="0">
                <a:solidFill>
                  <a:srgbClr val="139473"/>
                </a:solidFill>
              </a:rPr>
              <a:t>Use </a:t>
            </a:r>
            <a:r>
              <a:rPr lang="en-US" sz="2400" dirty="0" err="1" smtClean="0">
                <a:solidFill>
                  <a:srgbClr val="139473"/>
                </a:solidFill>
              </a:rPr>
              <a:t>ProCopy</a:t>
            </a:r>
            <a:r>
              <a:rPr lang="en-US" sz="2400" dirty="0" smtClean="0">
                <a:solidFill>
                  <a:srgbClr val="139473"/>
                </a:solidFill>
              </a:rPr>
              <a:t> or other services </a:t>
            </a:r>
            <a:r>
              <a:rPr lang="mr-IN" sz="2400" dirty="0" smtClean="0">
                <a:solidFill>
                  <a:srgbClr val="139473"/>
                </a:solidFill>
                <a:cs typeface="Calibri Regular" charset="0"/>
              </a:rPr>
              <a:t>–</a:t>
            </a:r>
            <a:r>
              <a:rPr lang="en-US" sz="2400" dirty="0" smtClean="0">
                <a:solidFill>
                  <a:srgbClr val="139473"/>
                </a:solidFill>
              </a:rPr>
              <a:t> the USF Libraries can help reduce costs</a:t>
            </a:r>
          </a:p>
          <a:p>
            <a:r>
              <a:rPr lang="en-US" sz="2400" dirty="0" smtClean="0">
                <a:solidFill>
                  <a:srgbClr val="139473"/>
                </a:solidFill>
              </a:rPr>
              <a:t>Use “Adaptive Learning Platforms” unless critical to course quality</a:t>
            </a:r>
          </a:p>
          <a:p>
            <a:endParaRPr lang="en-US" sz="2400" dirty="0" smtClean="0">
              <a:solidFill>
                <a:srgbClr val="139473"/>
              </a:solidFill>
            </a:endParaRPr>
          </a:p>
          <a:p>
            <a:endParaRPr lang="en-US" sz="2400" dirty="0">
              <a:solidFill>
                <a:srgbClr val="139473"/>
              </a:solidFill>
            </a:endParaRPr>
          </a:p>
        </p:txBody>
      </p:sp>
      <p:sp>
        <p:nvSpPr>
          <p:cNvPr id="4" name="Slide Number Placeholder 3"/>
          <p:cNvSpPr>
            <a:spLocks noGrp="1"/>
          </p:cNvSpPr>
          <p:nvPr>
            <p:ph type="sldNum" sz="quarter" idx="12"/>
          </p:nvPr>
        </p:nvSpPr>
        <p:spPr/>
        <p:txBody>
          <a:bodyPr/>
          <a:lstStyle/>
          <a:p>
            <a:fld id="{697A370E-8A59-4BD0-BD12-0D7B6AA29D49}" type="slidenum">
              <a:rPr lang="en-US" smtClean="0">
                <a:solidFill>
                  <a:prstClr val="white"/>
                </a:solidFill>
              </a:rPr>
              <a:pPr/>
              <a:t>12</a:t>
            </a:fld>
            <a:endParaRPr lang="en-US" dirty="0">
              <a:solidFill>
                <a:prstClr val="white"/>
              </a:solidFill>
            </a:endParaRPr>
          </a:p>
        </p:txBody>
      </p:sp>
    </p:spTree>
    <p:extLst>
      <p:ext uri="{BB962C8B-B14F-4D97-AF65-F5344CB8AC3E}">
        <p14:creationId xmlns:p14="http://schemas.microsoft.com/office/powerpoint/2010/main" val="1832120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6624" y="160532"/>
            <a:ext cx="11391900" cy="758489"/>
          </a:xfrm>
        </p:spPr>
        <p:txBody>
          <a:bodyPr/>
          <a:lstStyle/>
          <a:p>
            <a:r>
              <a:rPr lang="en-US" dirty="0" smtClean="0">
                <a:solidFill>
                  <a:schemeClr val="bg1"/>
                </a:solidFill>
              </a:rPr>
              <a:t>What Can USF </a:t>
            </a:r>
            <a:r>
              <a:rPr lang="en-US" dirty="0">
                <a:solidFill>
                  <a:schemeClr val="bg1"/>
                </a:solidFill>
              </a:rPr>
              <a:t>d</a:t>
            </a:r>
            <a:r>
              <a:rPr lang="en-US" dirty="0" smtClean="0">
                <a:solidFill>
                  <a:schemeClr val="bg1"/>
                </a:solidFill>
              </a:rPr>
              <a:t>o to Help?</a:t>
            </a:r>
            <a:endParaRPr lang="en-US" dirty="0">
              <a:solidFill>
                <a:schemeClr val="bg1"/>
              </a:solidFill>
            </a:endParaRPr>
          </a:p>
        </p:txBody>
      </p:sp>
      <p:sp>
        <p:nvSpPr>
          <p:cNvPr id="6" name="Content Placeholder 5"/>
          <p:cNvSpPr>
            <a:spLocks noGrp="1"/>
          </p:cNvSpPr>
          <p:nvPr>
            <p:ph sz="half" idx="2"/>
          </p:nvPr>
        </p:nvSpPr>
        <p:spPr>
          <a:xfrm>
            <a:off x="727435" y="2098296"/>
            <a:ext cx="11080030" cy="4996206"/>
          </a:xfrm>
        </p:spPr>
        <p:txBody>
          <a:bodyPr>
            <a:normAutofit/>
          </a:bodyPr>
          <a:lstStyle/>
          <a:p>
            <a:r>
              <a:rPr lang="en-US" sz="3000" dirty="0" smtClean="0">
                <a:solidFill>
                  <a:srgbClr val="139473"/>
                </a:solidFill>
              </a:rPr>
              <a:t>Increase faculty understanding of the issues underlying textbook affordability</a:t>
            </a:r>
          </a:p>
          <a:p>
            <a:r>
              <a:rPr lang="en-US" sz="3000" dirty="0" smtClean="0">
                <a:solidFill>
                  <a:srgbClr val="139473"/>
                </a:solidFill>
              </a:rPr>
              <a:t>Market USF’s Textbook Affordability Project </a:t>
            </a:r>
          </a:p>
          <a:p>
            <a:r>
              <a:rPr lang="en-US" sz="3000" dirty="0" smtClean="0">
                <a:solidFill>
                  <a:srgbClr val="139473"/>
                </a:solidFill>
              </a:rPr>
              <a:t>Evaluate existing and create new practices that advance affordability</a:t>
            </a:r>
          </a:p>
          <a:p>
            <a:r>
              <a:rPr lang="en-US" sz="3000" dirty="0" smtClean="0">
                <a:solidFill>
                  <a:srgbClr val="139473"/>
                </a:solidFill>
              </a:rPr>
              <a:t>Develop a framework for assessing textbook impact; listen to students about their experience with textbooks</a:t>
            </a:r>
          </a:p>
          <a:p>
            <a:r>
              <a:rPr lang="en-US" sz="3000" dirty="0" smtClean="0">
                <a:solidFill>
                  <a:srgbClr val="139473"/>
                </a:solidFill>
              </a:rPr>
              <a:t>Develop incentives for faculty who drive textbook affordability </a:t>
            </a:r>
          </a:p>
          <a:p>
            <a:r>
              <a:rPr lang="en-US" sz="3000" dirty="0" smtClean="0">
                <a:solidFill>
                  <a:srgbClr val="139473"/>
                </a:solidFill>
              </a:rPr>
              <a:t>Move beyond compliance and metrics to own the textbook affordability issue</a:t>
            </a:r>
            <a:endParaRPr lang="en-US" sz="3000" dirty="0">
              <a:solidFill>
                <a:srgbClr val="139473"/>
              </a:solidFill>
            </a:endParaRPr>
          </a:p>
        </p:txBody>
      </p:sp>
      <p:sp>
        <p:nvSpPr>
          <p:cNvPr id="4" name="Slide Number Placeholder 3"/>
          <p:cNvSpPr>
            <a:spLocks noGrp="1"/>
          </p:cNvSpPr>
          <p:nvPr>
            <p:ph type="sldNum" sz="quarter" idx="12"/>
          </p:nvPr>
        </p:nvSpPr>
        <p:spPr/>
        <p:txBody>
          <a:bodyPr/>
          <a:lstStyle/>
          <a:p>
            <a:fld id="{697A370E-8A59-4BD0-BD12-0D7B6AA29D49}" type="slidenum">
              <a:rPr lang="en-US" smtClean="0">
                <a:solidFill>
                  <a:prstClr val="white"/>
                </a:solidFill>
              </a:rPr>
              <a:pPr/>
              <a:t>13</a:t>
            </a:fld>
            <a:endParaRPr lang="en-US" dirty="0">
              <a:solidFill>
                <a:prstClr val="white"/>
              </a:solidFill>
            </a:endParaRPr>
          </a:p>
        </p:txBody>
      </p:sp>
    </p:spTree>
    <p:extLst>
      <p:ext uri="{BB962C8B-B14F-4D97-AF65-F5344CB8AC3E}">
        <p14:creationId xmlns:p14="http://schemas.microsoft.com/office/powerpoint/2010/main" val="475156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6624" y="160532"/>
            <a:ext cx="11391900" cy="758489"/>
          </a:xfrm>
        </p:spPr>
        <p:txBody>
          <a:bodyPr/>
          <a:lstStyle/>
          <a:p>
            <a:r>
              <a:rPr lang="en-US" dirty="0" smtClean="0">
                <a:solidFill>
                  <a:schemeClr val="bg1"/>
                </a:solidFill>
              </a:rPr>
              <a:t>Contact Us</a:t>
            </a:r>
            <a:endParaRPr lang="en-US" dirty="0">
              <a:solidFill>
                <a:schemeClr val="bg1"/>
              </a:solidFill>
            </a:endParaRPr>
          </a:p>
        </p:txBody>
      </p:sp>
      <p:sp>
        <p:nvSpPr>
          <p:cNvPr id="6" name="Content Placeholder 5"/>
          <p:cNvSpPr>
            <a:spLocks noGrp="1"/>
          </p:cNvSpPr>
          <p:nvPr>
            <p:ph sz="half" idx="2"/>
          </p:nvPr>
        </p:nvSpPr>
        <p:spPr>
          <a:xfrm>
            <a:off x="416966" y="2098296"/>
            <a:ext cx="11390499" cy="4996206"/>
          </a:xfrm>
        </p:spPr>
        <p:txBody>
          <a:bodyPr>
            <a:normAutofit/>
          </a:bodyPr>
          <a:lstStyle/>
          <a:p>
            <a:pPr marL="0" indent="0" algn="ctr">
              <a:lnSpc>
                <a:spcPct val="100000"/>
              </a:lnSpc>
              <a:spcBef>
                <a:spcPts val="0"/>
              </a:spcBef>
              <a:buNone/>
            </a:pPr>
            <a:r>
              <a:rPr lang="en-US" sz="2400" dirty="0">
                <a:solidFill>
                  <a:srgbClr val="139473"/>
                </a:solidFill>
              </a:rPr>
              <a:t>Laura </a:t>
            </a:r>
            <a:r>
              <a:rPr lang="en-US" sz="2400" dirty="0" err="1" smtClean="0">
                <a:solidFill>
                  <a:srgbClr val="139473"/>
                </a:solidFill>
              </a:rPr>
              <a:t>Pascual</a:t>
            </a:r>
            <a:r>
              <a:rPr lang="en-US" sz="2400" dirty="0" smtClean="0">
                <a:solidFill>
                  <a:srgbClr val="139473"/>
                </a:solidFill>
              </a:rPr>
              <a:t> | Electronic Resources Librarian</a:t>
            </a:r>
            <a:endParaRPr lang="en-US" sz="2400" dirty="0">
              <a:solidFill>
                <a:srgbClr val="139473"/>
              </a:solidFill>
            </a:endParaRPr>
          </a:p>
          <a:p>
            <a:pPr marL="0" lvl="0" indent="0" algn="ctr">
              <a:lnSpc>
                <a:spcPct val="100000"/>
              </a:lnSpc>
              <a:spcBef>
                <a:spcPts val="0"/>
              </a:spcBef>
              <a:buNone/>
            </a:pPr>
            <a:r>
              <a:rPr lang="en-US" sz="2400" dirty="0" smtClean="0">
                <a:solidFill>
                  <a:srgbClr val="139473"/>
                </a:solidFill>
                <a:hlinkClick r:id="rId4"/>
              </a:rPr>
              <a:t>lcpascua@usf.edu</a:t>
            </a:r>
            <a:r>
              <a:rPr lang="en-US" sz="2400" dirty="0" smtClean="0">
                <a:solidFill>
                  <a:srgbClr val="139473"/>
                </a:solidFill>
              </a:rPr>
              <a:t>| </a:t>
            </a:r>
            <a:r>
              <a:rPr lang="en-US" sz="2400" dirty="0" smtClean="0">
                <a:solidFill>
                  <a:srgbClr val="9BCB3B"/>
                </a:solidFill>
              </a:rPr>
              <a:t>813.974.2483</a:t>
            </a:r>
            <a:endParaRPr lang="en-US" sz="2400" dirty="0">
              <a:solidFill>
                <a:srgbClr val="139473"/>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400" dirty="0" smtClean="0">
              <a:solidFill>
                <a:srgbClr val="139473"/>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139473"/>
                </a:solidFill>
              </a:rPr>
              <a:t>Micah Jenkins | Coordinator Library Operations</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139473"/>
                </a:solidFill>
                <a:hlinkClick r:id="rId5"/>
              </a:rPr>
              <a:t>mqjenkins@usf.edu</a:t>
            </a:r>
            <a:r>
              <a:rPr lang="en-US" sz="2400" dirty="0" smtClean="0">
                <a:solidFill>
                  <a:srgbClr val="139473"/>
                </a:solidFill>
              </a:rPr>
              <a:t> | </a:t>
            </a:r>
            <a:r>
              <a:rPr lang="en-US" sz="2400" dirty="0" smtClean="0">
                <a:solidFill>
                  <a:srgbClr val="9BCB3B"/>
                </a:solidFill>
              </a:rPr>
              <a:t>813.974.9449</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400" dirty="0">
              <a:solidFill>
                <a:srgbClr val="139473"/>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139473"/>
                </a:solidFill>
              </a:rPr>
              <a:t>Alex Neff | Program Planner &amp; Analyst</a:t>
            </a:r>
            <a:endParaRPr lang="en-US" sz="2400" dirty="0">
              <a:solidFill>
                <a:srgbClr val="139473"/>
              </a:solidFill>
            </a:endParaRPr>
          </a:p>
          <a:p>
            <a:pPr marL="0" indent="0" algn="ctr">
              <a:lnSpc>
                <a:spcPct val="100000"/>
              </a:lnSpc>
              <a:spcBef>
                <a:spcPts val="0"/>
              </a:spcBef>
              <a:buNone/>
            </a:pPr>
            <a:r>
              <a:rPr lang="en-US" sz="2400" dirty="0" smtClean="0">
                <a:solidFill>
                  <a:srgbClr val="139473"/>
                </a:solidFill>
                <a:hlinkClick r:id="rId6"/>
              </a:rPr>
              <a:t>neffa@usf.edu </a:t>
            </a:r>
            <a:r>
              <a:rPr lang="en-US" sz="2400" dirty="0" smtClean="0">
                <a:solidFill>
                  <a:srgbClr val="139473"/>
                </a:solidFill>
              </a:rPr>
              <a:t>| </a:t>
            </a:r>
            <a:r>
              <a:rPr lang="en-US" sz="2400" dirty="0" smtClean="0">
                <a:solidFill>
                  <a:srgbClr val="9BCB3B"/>
                </a:solidFill>
              </a:rPr>
              <a:t>813.974.4703</a:t>
            </a:r>
            <a:endParaRPr lang="en-US" sz="2400" dirty="0" smtClean="0">
              <a:solidFill>
                <a:srgbClr val="139473"/>
              </a:solidFill>
            </a:endParaRPr>
          </a:p>
          <a:p>
            <a:pPr marL="0" marR="0" lvl="0" indent="0" algn="ctr" defTabSz="914400" eaLnBrk="1" fontAlgn="auto" latinLnBrk="0" hangingPunct="1">
              <a:lnSpc>
                <a:spcPct val="100000"/>
              </a:lnSpc>
              <a:spcBef>
                <a:spcPts val="0"/>
              </a:spcBef>
              <a:spcAft>
                <a:spcPts val="0"/>
              </a:spcAft>
              <a:buClrTx/>
              <a:buSzTx/>
              <a:buFontTx/>
              <a:buNone/>
              <a:tabLst/>
              <a:defRPr/>
            </a:pPr>
            <a:endParaRPr lang="en-US" sz="2400" dirty="0">
              <a:solidFill>
                <a:srgbClr val="139473"/>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err="1" smtClean="0">
                <a:solidFill>
                  <a:srgbClr val="139473"/>
                </a:solidFill>
              </a:rPr>
              <a:t>Rion</a:t>
            </a:r>
            <a:r>
              <a:rPr lang="en-US" sz="2400" dirty="0" smtClean="0">
                <a:solidFill>
                  <a:srgbClr val="139473"/>
                </a:solidFill>
              </a:rPr>
              <a:t> Sabean | Web Content Administrator</a:t>
            </a: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139473"/>
                </a:solidFill>
                <a:hlinkClick r:id="rId7"/>
              </a:rPr>
              <a:t>rsabean@usf.edu</a:t>
            </a:r>
            <a:r>
              <a:rPr lang="en-US" sz="2400" dirty="0" smtClean="0">
                <a:solidFill>
                  <a:srgbClr val="139473"/>
                </a:solidFill>
              </a:rPr>
              <a:t> | </a:t>
            </a:r>
            <a:r>
              <a:rPr lang="en-US" sz="2400" dirty="0" smtClean="0">
                <a:solidFill>
                  <a:srgbClr val="9BCB3B"/>
                </a:solidFill>
              </a:rPr>
              <a:t>813.974.6248</a:t>
            </a:r>
          </a:p>
          <a:p>
            <a:pPr marL="0" marR="0" lvl="0" indent="0" algn="ctr" defTabSz="914400" eaLnBrk="1" fontAlgn="auto" latinLnBrk="0" hangingPunct="1">
              <a:lnSpc>
                <a:spcPct val="100000"/>
              </a:lnSpc>
              <a:spcBef>
                <a:spcPts val="0"/>
              </a:spcBef>
              <a:spcAft>
                <a:spcPts val="0"/>
              </a:spcAft>
              <a:buClrTx/>
              <a:buSzTx/>
              <a:buFontTx/>
              <a:buNone/>
              <a:tabLst/>
              <a:defRPr/>
            </a:pPr>
            <a:endParaRPr lang="en-US" sz="2400" dirty="0">
              <a:solidFill>
                <a:srgbClr val="9BCB3B"/>
              </a:solidFill>
            </a:endParaRPr>
          </a:p>
          <a:p>
            <a:pPr marL="0" marR="0" lvl="0" indent="0" algn="ctr" defTabSz="914400" eaLnBrk="1" fontAlgn="auto" latinLnBrk="0" hangingPunct="1">
              <a:lnSpc>
                <a:spcPct val="100000"/>
              </a:lnSpc>
              <a:spcBef>
                <a:spcPts val="0"/>
              </a:spcBef>
              <a:spcAft>
                <a:spcPts val="0"/>
              </a:spcAft>
              <a:buClrTx/>
              <a:buSzTx/>
              <a:buFontTx/>
              <a:buNone/>
              <a:tabLst/>
              <a:defRPr/>
            </a:pPr>
            <a:r>
              <a:rPr lang="en-US" sz="2400" dirty="0" smtClean="0">
                <a:solidFill>
                  <a:srgbClr val="9BCB3B"/>
                </a:solidFill>
              </a:rPr>
              <a:t>TAP.USF.EDU</a:t>
            </a:r>
            <a:endParaRPr lang="en-US" sz="2400" dirty="0">
              <a:solidFill>
                <a:srgbClr val="9BCB3B"/>
              </a:solidFill>
            </a:endParaRPr>
          </a:p>
        </p:txBody>
      </p:sp>
      <p:sp>
        <p:nvSpPr>
          <p:cNvPr id="4" name="Slide Number Placeholder 3"/>
          <p:cNvSpPr>
            <a:spLocks noGrp="1"/>
          </p:cNvSpPr>
          <p:nvPr>
            <p:ph type="sldNum" sz="quarter" idx="12"/>
          </p:nvPr>
        </p:nvSpPr>
        <p:spPr/>
        <p:txBody>
          <a:bodyPr/>
          <a:lstStyle/>
          <a:p>
            <a:fld id="{697A370E-8A59-4BD0-BD12-0D7B6AA29D49}" type="slidenum">
              <a:rPr lang="en-US" smtClean="0">
                <a:solidFill>
                  <a:prstClr val="white"/>
                </a:solidFill>
              </a:rPr>
              <a:pPr/>
              <a:t>14</a:t>
            </a:fld>
            <a:endParaRPr lang="en-US" dirty="0">
              <a:solidFill>
                <a:prstClr val="white"/>
              </a:solidFill>
            </a:endParaRPr>
          </a:p>
        </p:txBody>
      </p:sp>
    </p:spTree>
    <p:extLst>
      <p:ext uri="{BB962C8B-B14F-4D97-AF65-F5344CB8AC3E}">
        <p14:creationId xmlns:p14="http://schemas.microsoft.com/office/powerpoint/2010/main" val="15503623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691" y="0"/>
            <a:ext cx="7911137" cy="1082650"/>
          </a:xfrm>
        </p:spPr>
        <p:txBody>
          <a:bodyPr>
            <a:noAutofit/>
          </a:bodyPr>
          <a:lstStyle/>
          <a:p>
            <a:r>
              <a:rPr lang="en-US" sz="3600" dirty="0" smtClean="0">
                <a:solidFill>
                  <a:schemeClr val="bg1"/>
                </a:solidFill>
                <a:latin typeface="Calibri Regular" charset="0"/>
                <a:cs typeface="Calibri Regular" charset="0"/>
              </a:rPr>
              <a:t>Rising textbook costs </a:t>
            </a:r>
            <a:endParaRPr lang="en-US" sz="3600" dirty="0">
              <a:solidFill>
                <a:schemeClr val="bg1"/>
              </a:solidFill>
              <a:latin typeface="Calibri Regular" charset="0"/>
              <a:cs typeface="Calibri Regular" charset="0"/>
            </a:endParaRPr>
          </a:p>
        </p:txBody>
      </p:sp>
      <p:sp>
        <p:nvSpPr>
          <p:cNvPr id="3" name="Content Placeholder 2"/>
          <p:cNvSpPr>
            <a:spLocks noGrp="1"/>
          </p:cNvSpPr>
          <p:nvPr>
            <p:ph idx="1"/>
          </p:nvPr>
        </p:nvSpPr>
        <p:spPr/>
        <p:txBody>
          <a:bodyPr/>
          <a:lstStyle/>
          <a:p>
            <a:endParaRPr lang="en-US" dirty="0" smtClean="0">
              <a:latin typeface="Calibri Regular" charset="0"/>
              <a:cs typeface="Calibri Regular" charset="0"/>
            </a:endParaRPr>
          </a:p>
          <a:p>
            <a:endParaRPr lang="en-US" dirty="0" smtClean="0">
              <a:latin typeface="Calibri Regular" charset="0"/>
              <a:cs typeface="Calibri Regular" charset="0"/>
            </a:endParaRPr>
          </a:p>
          <a:p>
            <a:endParaRPr lang="en-US" dirty="0"/>
          </a:p>
        </p:txBody>
      </p:sp>
      <p:sp>
        <p:nvSpPr>
          <p:cNvPr id="8" name="Content Placeholder 2"/>
          <p:cNvSpPr txBox="1">
            <a:spLocks/>
          </p:cNvSpPr>
          <p:nvPr/>
        </p:nvSpPr>
        <p:spPr>
          <a:xfrm>
            <a:off x="665039" y="3557272"/>
            <a:ext cx="10861921" cy="17471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4400" dirty="0" smtClean="0">
              <a:solidFill>
                <a:prstClr val="black"/>
              </a:solidFill>
              <a:latin typeface="Calibri Regular" charset="0"/>
              <a:cs typeface="Calibri Regular" charset="0"/>
            </a:endParaRPr>
          </a:p>
        </p:txBody>
      </p:sp>
      <p:pic>
        <p:nvPicPr>
          <p:cNvPr id="6" name="Picture 5"/>
          <p:cNvPicPr>
            <a:picLocks noChangeAspect="1"/>
          </p:cNvPicPr>
          <p:nvPr/>
        </p:nvPicPr>
        <p:blipFill>
          <a:blip r:embed="rId4">
            <a:clrChange>
              <a:clrFrom>
                <a:srgbClr val="FFFFFF"/>
              </a:clrFrom>
              <a:clrTo>
                <a:srgbClr val="FFFFFF">
                  <a:alpha val="0"/>
                </a:srgbClr>
              </a:clrTo>
            </a:clrChange>
            <a:alphaModFix/>
          </a:blip>
          <a:stretch>
            <a:fillRect/>
          </a:stretch>
        </p:blipFill>
        <p:spPr>
          <a:xfrm>
            <a:off x="4697507" y="1343080"/>
            <a:ext cx="5843082" cy="5514920"/>
          </a:xfrm>
          <a:prstGeom prst="rect">
            <a:avLst/>
          </a:prstGeom>
        </p:spPr>
      </p:pic>
    </p:spTree>
    <p:extLst>
      <p:ext uri="{BB962C8B-B14F-4D97-AF65-F5344CB8AC3E}">
        <p14:creationId xmlns:p14="http://schemas.microsoft.com/office/powerpoint/2010/main" val="4027701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07895" y="-162974"/>
            <a:ext cx="10515600" cy="1325563"/>
          </a:xfrm>
        </p:spPr>
        <p:txBody>
          <a:bodyPr>
            <a:normAutofit/>
          </a:bodyPr>
          <a:lstStyle/>
          <a:p>
            <a:r>
              <a:rPr lang="en-US" sz="4800" dirty="0" smtClean="0">
                <a:solidFill>
                  <a:schemeClr val="bg1"/>
                </a:solidFill>
                <a:latin typeface="Calibri Regular" charset="0"/>
                <a:cs typeface="Calibri Regular" charset="0"/>
              </a:rPr>
              <a:t>The Textbook Market </a:t>
            </a:r>
            <a:endParaRPr lang="en-US" sz="4800" dirty="0">
              <a:solidFill>
                <a:schemeClr val="bg1"/>
              </a:solidFill>
              <a:latin typeface="Calibri Regular" charset="0"/>
              <a:cs typeface="Calibri Regular" charset="0"/>
            </a:endParaRPr>
          </a:p>
        </p:txBody>
      </p:sp>
      <p:sp>
        <p:nvSpPr>
          <p:cNvPr id="8" name="Content Placeholder 2"/>
          <p:cNvSpPr txBox="1">
            <a:spLocks/>
          </p:cNvSpPr>
          <p:nvPr/>
        </p:nvSpPr>
        <p:spPr>
          <a:xfrm>
            <a:off x="869789" y="2952035"/>
            <a:ext cx="10861921" cy="17471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dirty="0">
                <a:solidFill>
                  <a:srgbClr val="139473"/>
                </a:solidFill>
                <a:latin typeface="Calibri Regular" charset="0"/>
                <a:cs typeface="Calibri Regular" charset="0"/>
              </a:rPr>
              <a:t>From 1977 to 2015, </a:t>
            </a:r>
            <a:r>
              <a:rPr lang="en-US" sz="4400" dirty="0" smtClean="0">
                <a:solidFill>
                  <a:srgbClr val="139473"/>
                </a:solidFill>
                <a:latin typeface="Calibri Regular" charset="0"/>
                <a:cs typeface="Calibri Regular" charset="0"/>
              </a:rPr>
              <a:t>textbook prices </a:t>
            </a:r>
            <a:r>
              <a:rPr lang="en-US" sz="4400" dirty="0">
                <a:solidFill>
                  <a:srgbClr val="139473"/>
                </a:solidFill>
                <a:latin typeface="Calibri Regular" charset="0"/>
                <a:cs typeface="Calibri Regular" charset="0"/>
              </a:rPr>
              <a:t>have risen 3x the rate of inflation – </a:t>
            </a:r>
            <a:r>
              <a:rPr lang="en-US" sz="4400" dirty="0" smtClean="0">
                <a:solidFill>
                  <a:srgbClr val="139473"/>
                </a:solidFill>
                <a:latin typeface="Calibri Regular" charset="0"/>
                <a:cs typeface="Calibri Regular" charset="0"/>
              </a:rPr>
              <a:t>1041% </a:t>
            </a:r>
            <a:r>
              <a:rPr lang="en-US" sz="4400" dirty="0">
                <a:solidFill>
                  <a:srgbClr val="139473"/>
                </a:solidFill>
                <a:latin typeface="Calibri Regular" charset="0"/>
                <a:cs typeface="Calibri Regular" charset="0"/>
              </a:rPr>
              <a:t>increase</a:t>
            </a:r>
          </a:p>
        </p:txBody>
      </p:sp>
      <p:sp>
        <p:nvSpPr>
          <p:cNvPr id="6" name="TextBox 5"/>
          <p:cNvSpPr txBox="1"/>
          <p:nvPr/>
        </p:nvSpPr>
        <p:spPr>
          <a:xfrm>
            <a:off x="205947" y="6488668"/>
            <a:ext cx="4506097" cy="369332"/>
          </a:xfrm>
          <a:prstGeom prst="rect">
            <a:avLst/>
          </a:prstGeom>
          <a:noFill/>
        </p:spPr>
        <p:txBody>
          <a:bodyPr wrap="square" rtlCol="0">
            <a:spAutoFit/>
          </a:bodyPr>
          <a:lstStyle/>
          <a:p>
            <a:r>
              <a:rPr lang="en-US" dirty="0">
                <a:solidFill>
                  <a:srgbClr val="E7E6E6">
                    <a:lumMod val="50000"/>
                  </a:srgbClr>
                </a:solidFill>
                <a:latin typeface="Calibri Regular" charset="0"/>
                <a:cs typeface="Calibri Regular" charset="0"/>
              </a:rPr>
              <a:t>Source:  Bureau of Labor Statistics (BLS) </a:t>
            </a:r>
          </a:p>
        </p:txBody>
      </p:sp>
    </p:spTree>
    <p:extLst>
      <p:ext uri="{BB962C8B-B14F-4D97-AF65-F5344CB8AC3E}">
        <p14:creationId xmlns:p14="http://schemas.microsoft.com/office/powerpoint/2010/main" val="3654190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4130" y="96185"/>
            <a:ext cx="10515600" cy="913314"/>
          </a:xfrm>
        </p:spPr>
        <p:txBody>
          <a:bodyPr>
            <a:noAutofit/>
          </a:bodyPr>
          <a:lstStyle/>
          <a:p>
            <a:r>
              <a:rPr lang="en-US" sz="3600" dirty="0" smtClean="0">
                <a:solidFill>
                  <a:schemeClr val="bg1"/>
                </a:solidFill>
                <a:latin typeface="Calibri Regular" charset="0"/>
                <a:cs typeface="Calibri Regular" charset="0"/>
              </a:rPr>
              <a:t>Legislation and Regulations </a:t>
            </a:r>
            <a:r>
              <a:rPr lang="en-US" sz="3600" dirty="0">
                <a:solidFill>
                  <a:schemeClr val="bg1"/>
                </a:solidFill>
                <a:cs typeface="Calibri Regular" charset="0"/>
              </a:rPr>
              <a:t>S</a:t>
            </a:r>
            <a:r>
              <a:rPr lang="en-US" sz="3600" dirty="0" smtClean="0">
                <a:solidFill>
                  <a:schemeClr val="bg1"/>
                </a:solidFill>
                <a:latin typeface="Calibri Regular" charset="0"/>
                <a:cs typeface="Calibri Regular" charset="0"/>
              </a:rPr>
              <a:t>pecific </a:t>
            </a:r>
            <a:br>
              <a:rPr lang="en-US" sz="3600" dirty="0" smtClean="0">
                <a:solidFill>
                  <a:schemeClr val="bg1"/>
                </a:solidFill>
                <a:latin typeface="Calibri Regular" charset="0"/>
                <a:cs typeface="Calibri Regular" charset="0"/>
              </a:rPr>
            </a:br>
            <a:r>
              <a:rPr lang="en-US" sz="3600" dirty="0" smtClean="0">
                <a:solidFill>
                  <a:schemeClr val="bg1"/>
                </a:solidFill>
                <a:latin typeface="Calibri Regular" charset="0"/>
                <a:cs typeface="Calibri Regular" charset="0"/>
              </a:rPr>
              <a:t>to Textbook </a:t>
            </a:r>
            <a:r>
              <a:rPr lang="en-US" sz="3600" dirty="0" smtClean="0">
                <a:solidFill>
                  <a:schemeClr val="bg1"/>
                </a:solidFill>
                <a:cs typeface="Calibri Regular" charset="0"/>
              </a:rPr>
              <a:t>A</a:t>
            </a:r>
            <a:r>
              <a:rPr lang="en-US" sz="3600" dirty="0" smtClean="0">
                <a:solidFill>
                  <a:schemeClr val="bg1"/>
                </a:solidFill>
                <a:latin typeface="Calibri Regular" charset="0"/>
                <a:cs typeface="Calibri Regular" charset="0"/>
              </a:rPr>
              <a:t>ffordability</a:t>
            </a:r>
            <a:endParaRPr lang="en-US" sz="3600" dirty="0">
              <a:solidFill>
                <a:schemeClr val="bg1"/>
              </a:solidFill>
              <a:latin typeface="Calibri Regular" charset="0"/>
              <a:cs typeface="Calibri Regular" charset="0"/>
            </a:endParaRPr>
          </a:p>
        </p:txBody>
      </p:sp>
      <p:sp>
        <p:nvSpPr>
          <p:cNvPr id="6" name="Content Placeholder 5"/>
          <p:cNvSpPr>
            <a:spLocks noGrp="1"/>
          </p:cNvSpPr>
          <p:nvPr>
            <p:ph idx="1"/>
          </p:nvPr>
        </p:nvSpPr>
        <p:spPr>
          <a:xfrm>
            <a:off x="2216109" y="2532809"/>
            <a:ext cx="8693506" cy="4351338"/>
          </a:xfrm>
        </p:spPr>
        <p:txBody>
          <a:bodyPr/>
          <a:lstStyle/>
          <a:p>
            <a:r>
              <a:rPr lang="en-US" sz="3200" dirty="0" smtClean="0">
                <a:solidFill>
                  <a:srgbClr val="139473"/>
                </a:solidFill>
                <a:latin typeface="Calibri Regular" charset="0"/>
                <a:cs typeface="Calibri Regular" charset="0"/>
              </a:rPr>
              <a:t>Higher </a:t>
            </a:r>
            <a:r>
              <a:rPr lang="en-US" sz="3200" dirty="0">
                <a:solidFill>
                  <a:srgbClr val="139473"/>
                </a:solidFill>
                <a:latin typeface="Calibri Regular" charset="0"/>
                <a:cs typeface="Calibri Regular" charset="0"/>
              </a:rPr>
              <a:t>Education Opportunities Act (HEOA</a:t>
            </a:r>
            <a:r>
              <a:rPr lang="en-US" sz="3200" dirty="0" smtClean="0">
                <a:solidFill>
                  <a:srgbClr val="139473"/>
                </a:solidFill>
                <a:latin typeface="Calibri Regular" charset="0"/>
                <a:cs typeface="Calibri Regular" charset="0"/>
              </a:rPr>
              <a:t>)</a:t>
            </a:r>
          </a:p>
          <a:p>
            <a:pPr marL="0" indent="0">
              <a:buNone/>
            </a:pPr>
            <a:r>
              <a:rPr lang="en-US" sz="3200" dirty="0" smtClean="0">
                <a:solidFill>
                  <a:srgbClr val="139473"/>
                </a:solidFill>
                <a:latin typeface="Calibri Regular" charset="0"/>
                <a:cs typeface="Calibri Regular" charset="0"/>
              </a:rPr>
              <a:t> </a:t>
            </a:r>
            <a:endParaRPr lang="en-US" sz="3200" dirty="0">
              <a:solidFill>
                <a:srgbClr val="139473"/>
              </a:solidFill>
              <a:latin typeface="Calibri Regular" charset="0"/>
              <a:cs typeface="Calibri Regular" charset="0"/>
            </a:endParaRPr>
          </a:p>
          <a:p>
            <a:r>
              <a:rPr lang="en-US" sz="3200" dirty="0" smtClean="0">
                <a:solidFill>
                  <a:srgbClr val="139473"/>
                </a:solidFill>
                <a:latin typeface="Calibri Regular" charset="0"/>
                <a:cs typeface="Calibri Regular" charset="0"/>
              </a:rPr>
              <a:t>Florida </a:t>
            </a:r>
            <a:r>
              <a:rPr lang="en-US" sz="3200" dirty="0">
                <a:solidFill>
                  <a:srgbClr val="139473"/>
                </a:solidFill>
                <a:latin typeface="Calibri Regular" charset="0"/>
                <a:cs typeface="Calibri Regular" charset="0"/>
              </a:rPr>
              <a:t>Statute Section 1004.085(3</a:t>
            </a:r>
            <a:r>
              <a:rPr lang="en-US" sz="3200" dirty="0" smtClean="0">
                <a:solidFill>
                  <a:srgbClr val="139473"/>
                </a:solidFill>
                <a:latin typeface="Calibri Regular" charset="0"/>
                <a:cs typeface="Calibri Regular" charset="0"/>
              </a:rPr>
              <a:t>)</a:t>
            </a:r>
          </a:p>
          <a:p>
            <a:endParaRPr lang="en-US" sz="3200" dirty="0" smtClean="0">
              <a:solidFill>
                <a:srgbClr val="139473"/>
              </a:solidFill>
              <a:latin typeface="Calibri Regular" charset="0"/>
              <a:cs typeface="Calibri Regular" charset="0"/>
            </a:endParaRPr>
          </a:p>
          <a:p>
            <a:r>
              <a:rPr lang="en-US" sz="3200" dirty="0" smtClean="0">
                <a:solidFill>
                  <a:srgbClr val="139473"/>
                </a:solidFill>
                <a:latin typeface="Calibri Regular" charset="0"/>
                <a:cs typeface="Calibri Regular" charset="0"/>
              </a:rPr>
              <a:t> Board </a:t>
            </a:r>
            <a:r>
              <a:rPr lang="en-US" sz="3200" dirty="0">
                <a:solidFill>
                  <a:srgbClr val="139473"/>
                </a:solidFill>
                <a:latin typeface="Calibri Regular" charset="0"/>
                <a:cs typeface="Calibri Regular" charset="0"/>
              </a:rPr>
              <a:t>of Governors Regulation No. </a:t>
            </a:r>
            <a:r>
              <a:rPr lang="en-US" sz="3200" dirty="0" smtClean="0">
                <a:solidFill>
                  <a:srgbClr val="139473"/>
                </a:solidFill>
                <a:latin typeface="Calibri Regular" charset="0"/>
                <a:cs typeface="Calibri Regular" charset="0"/>
              </a:rPr>
              <a:t>8.003</a:t>
            </a:r>
          </a:p>
          <a:p>
            <a:pPr marL="0" indent="0">
              <a:buNone/>
            </a:pPr>
            <a:endParaRPr lang="en-US" sz="3200" dirty="0" smtClean="0">
              <a:solidFill>
                <a:srgbClr val="139473"/>
              </a:solidFill>
              <a:latin typeface="Calibri Regular" charset="0"/>
              <a:cs typeface="Calibri Regular" charset="0"/>
            </a:endParaRPr>
          </a:p>
          <a:p>
            <a:r>
              <a:rPr lang="en-US" sz="3200" dirty="0" smtClean="0">
                <a:solidFill>
                  <a:srgbClr val="139473"/>
                </a:solidFill>
                <a:latin typeface="Calibri Regular" charset="0"/>
                <a:cs typeface="Calibri Regular" charset="0"/>
              </a:rPr>
              <a:t>USF </a:t>
            </a:r>
            <a:r>
              <a:rPr lang="en-US" sz="3200" dirty="0">
                <a:solidFill>
                  <a:srgbClr val="139473"/>
                </a:solidFill>
                <a:latin typeface="Calibri Regular" charset="0"/>
                <a:cs typeface="Calibri Regular" charset="0"/>
              </a:rPr>
              <a:t>System Regulation </a:t>
            </a:r>
            <a:r>
              <a:rPr lang="en-US" sz="3200" dirty="0" smtClean="0">
                <a:solidFill>
                  <a:srgbClr val="139473"/>
                </a:solidFill>
                <a:latin typeface="Calibri Regular" charset="0"/>
                <a:cs typeface="Calibri Regular" charset="0"/>
              </a:rPr>
              <a:t>3.029</a:t>
            </a:r>
          </a:p>
        </p:txBody>
      </p:sp>
      <p:sp>
        <p:nvSpPr>
          <p:cNvPr id="8" name="Content Placeholder 2"/>
          <p:cNvSpPr txBox="1">
            <a:spLocks/>
          </p:cNvSpPr>
          <p:nvPr/>
        </p:nvSpPr>
        <p:spPr>
          <a:xfrm>
            <a:off x="838201" y="3152633"/>
            <a:ext cx="10893510" cy="15558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endParaRPr lang="en-US" sz="4400" dirty="0" smtClean="0">
              <a:solidFill>
                <a:prstClr val="black"/>
              </a:solidFill>
              <a:latin typeface="Calibri Regular" charset="0"/>
              <a:cs typeface="Calibri Regular" charset="0"/>
            </a:endParaRPr>
          </a:p>
          <a:p>
            <a:pPr marL="0" indent="0" algn="ctr">
              <a:buFont typeface="Arial" panose="020B0604020202020204" pitchFamily="34" charset="0"/>
              <a:buNone/>
            </a:pPr>
            <a:endParaRPr lang="en-US" sz="4400" dirty="0">
              <a:solidFill>
                <a:prstClr val="black"/>
              </a:solidFill>
              <a:latin typeface="Calibri Regular" charset="0"/>
              <a:cs typeface="Calibri Regular" charset="0"/>
            </a:endParaRPr>
          </a:p>
        </p:txBody>
      </p:sp>
    </p:spTree>
    <p:extLst>
      <p:ext uri="{BB962C8B-B14F-4D97-AF65-F5344CB8AC3E}">
        <p14:creationId xmlns:p14="http://schemas.microsoft.com/office/powerpoint/2010/main" val="170996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5165" y="51205"/>
            <a:ext cx="10515600" cy="1009499"/>
          </a:xfrm>
        </p:spPr>
        <p:txBody>
          <a:bodyPr>
            <a:noAutofit/>
          </a:bodyPr>
          <a:lstStyle/>
          <a:p>
            <a:r>
              <a:rPr lang="en-US" sz="3600" dirty="0" smtClean="0">
                <a:solidFill>
                  <a:schemeClr val="bg1"/>
                </a:solidFill>
                <a:latin typeface="Calibri Regular" charset="0"/>
                <a:cs typeface="Calibri Regular" charset="0"/>
              </a:rPr>
              <a:t>Performance-Based Funding </a:t>
            </a:r>
            <a:r>
              <a:rPr lang="en-US" sz="3600" dirty="0">
                <a:solidFill>
                  <a:schemeClr val="bg1"/>
                </a:solidFill>
                <a:cs typeface="Calibri Regular" charset="0"/>
              </a:rPr>
              <a:t>R</a:t>
            </a:r>
            <a:r>
              <a:rPr lang="en-US" sz="3600" dirty="0" smtClean="0">
                <a:solidFill>
                  <a:schemeClr val="bg1"/>
                </a:solidFill>
                <a:latin typeface="Calibri Regular" charset="0"/>
                <a:cs typeface="Calibri Regular" charset="0"/>
              </a:rPr>
              <a:t>elated </a:t>
            </a:r>
            <a:br>
              <a:rPr lang="en-US" sz="3600" dirty="0" smtClean="0">
                <a:solidFill>
                  <a:schemeClr val="bg1"/>
                </a:solidFill>
                <a:latin typeface="Calibri Regular" charset="0"/>
                <a:cs typeface="Calibri Regular" charset="0"/>
              </a:rPr>
            </a:br>
            <a:r>
              <a:rPr lang="en-US" sz="3600" dirty="0" smtClean="0">
                <a:solidFill>
                  <a:schemeClr val="bg1"/>
                </a:solidFill>
                <a:latin typeface="Calibri Regular" charset="0"/>
                <a:cs typeface="Calibri Regular" charset="0"/>
              </a:rPr>
              <a:t>to </a:t>
            </a:r>
            <a:r>
              <a:rPr lang="en-US" sz="3600" dirty="0">
                <a:solidFill>
                  <a:schemeClr val="bg1"/>
                </a:solidFill>
                <a:cs typeface="Calibri Regular" charset="0"/>
              </a:rPr>
              <a:t>T</a:t>
            </a:r>
            <a:r>
              <a:rPr lang="en-US" sz="3600" dirty="0" smtClean="0">
                <a:solidFill>
                  <a:schemeClr val="bg1"/>
                </a:solidFill>
                <a:latin typeface="Calibri Regular" charset="0"/>
                <a:cs typeface="Calibri Regular" charset="0"/>
              </a:rPr>
              <a:t>extbook </a:t>
            </a:r>
            <a:r>
              <a:rPr lang="en-US" sz="3600" dirty="0">
                <a:solidFill>
                  <a:schemeClr val="bg1"/>
                </a:solidFill>
                <a:cs typeface="Calibri Regular" charset="0"/>
              </a:rPr>
              <a:t>A</a:t>
            </a:r>
            <a:r>
              <a:rPr lang="en-US" sz="3600" dirty="0" smtClean="0">
                <a:solidFill>
                  <a:schemeClr val="bg1"/>
                </a:solidFill>
                <a:latin typeface="Calibri Regular" charset="0"/>
                <a:cs typeface="Calibri Regular" charset="0"/>
              </a:rPr>
              <a:t>ffordability  </a:t>
            </a:r>
            <a:endParaRPr lang="en-US" sz="3600" dirty="0">
              <a:solidFill>
                <a:schemeClr val="bg1"/>
              </a:solidFill>
              <a:latin typeface="Calibri Regular" charset="0"/>
              <a:cs typeface="Calibri Regular" charset="0"/>
            </a:endParaRPr>
          </a:p>
        </p:txBody>
      </p:sp>
      <p:sp>
        <p:nvSpPr>
          <p:cNvPr id="3" name="Content Placeholder 2"/>
          <p:cNvSpPr>
            <a:spLocks noGrp="1"/>
          </p:cNvSpPr>
          <p:nvPr>
            <p:ph idx="1"/>
          </p:nvPr>
        </p:nvSpPr>
        <p:spPr>
          <a:xfrm>
            <a:off x="2876165" y="2380129"/>
            <a:ext cx="7742530" cy="4351338"/>
          </a:xfrm>
        </p:spPr>
        <p:txBody>
          <a:bodyPr/>
          <a:lstStyle/>
          <a:p>
            <a:r>
              <a:rPr lang="en-US" dirty="0" smtClean="0">
                <a:solidFill>
                  <a:srgbClr val="139473"/>
                </a:solidFill>
                <a:latin typeface="Calibri Regular" charset="0"/>
                <a:cs typeface="Calibri Regular" charset="0"/>
              </a:rPr>
              <a:t>Metric 3:  Cost to Degree </a:t>
            </a:r>
          </a:p>
          <a:p>
            <a:r>
              <a:rPr lang="en-US" dirty="0" smtClean="0">
                <a:solidFill>
                  <a:srgbClr val="139473"/>
                </a:solidFill>
                <a:latin typeface="Calibri Regular" charset="0"/>
                <a:cs typeface="Calibri Regular" charset="0"/>
              </a:rPr>
              <a:t>Metric 4: Six Year Graduation Rate</a:t>
            </a:r>
          </a:p>
          <a:p>
            <a:r>
              <a:rPr lang="en-US" dirty="0" smtClean="0">
                <a:solidFill>
                  <a:srgbClr val="139473"/>
                </a:solidFill>
                <a:latin typeface="Calibri Regular" charset="0"/>
                <a:cs typeface="Calibri Regular" charset="0"/>
              </a:rPr>
              <a:t>Metric 5:  Academic Progress Rate – Retention with G.P.A. above 2.0</a:t>
            </a:r>
          </a:p>
          <a:p>
            <a:r>
              <a:rPr lang="en-US" dirty="0" smtClean="0">
                <a:solidFill>
                  <a:srgbClr val="139473"/>
                </a:solidFill>
                <a:latin typeface="Calibri Regular" charset="0"/>
                <a:cs typeface="Calibri Regular" charset="0"/>
              </a:rPr>
              <a:t>Metric 7: University Access Rate, Percentage of Pell Grants</a:t>
            </a:r>
          </a:p>
          <a:p>
            <a:r>
              <a:rPr lang="en-US" dirty="0" smtClean="0">
                <a:solidFill>
                  <a:srgbClr val="9BCB3B"/>
                </a:solidFill>
                <a:latin typeface="Calibri Regular" charset="0"/>
                <a:cs typeface="Calibri Regular" charset="0"/>
              </a:rPr>
              <a:t>In 2018 – Textbooks will be a separate metric with a focus on affordability </a:t>
            </a:r>
            <a:endParaRPr lang="en-US" dirty="0">
              <a:solidFill>
                <a:srgbClr val="9BCB3B"/>
              </a:solidFill>
              <a:latin typeface="Calibri Regular" charset="0"/>
              <a:cs typeface="Calibri Regular" charset="0"/>
            </a:endParaRPr>
          </a:p>
          <a:p>
            <a:endParaRPr lang="en-US" dirty="0">
              <a:solidFill>
                <a:srgbClr val="139473"/>
              </a:solidFill>
              <a:latin typeface="Calibri Regular" charset="0"/>
              <a:cs typeface="Calibri Regular" charset="0"/>
            </a:endParaRPr>
          </a:p>
        </p:txBody>
      </p:sp>
    </p:spTree>
    <p:extLst>
      <p:ext uri="{BB962C8B-B14F-4D97-AF65-F5344CB8AC3E}">
        <p14:creationId xmlns:p14="http://schemas.microsoft.com/office/powerpoint/2010/main" val="1557030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07323"/>
            <a:ext cx="10515600" cy="1325563"/>
          </a:xfrm>
        </p:spPr>
        <p:txBody>
          <a:bodyPr>
            <a:normAutofit/>
          </a:bodyPr>
          <a:lstStyle/>
          <a:p>
            <a:r>
              <a:rPr lang="en-US" sz="4800" dirty="0" smtClean="0">
                <a:solidFill>
                  <a:schemeClr val="bg1"/>
                </a:solidFill>
                <a:latin typeface="Calibri Regular" charset="0"/>
                <a:cs typeface="Calibri Regular" charset="0"/>
              </a:rPr>
              <a:t>A Look at USF </a:t>
            </a:r>
            <a:endParaRPr lang="en-US" sz="4800" dirty="0">
              <a:solidFill>
                <a:schemeClr val="bg1"/>
              </a:solidFill>
              <a:latin typeface="Calibri Regular" charset="0"/>
              <a:cs typeface="Calibri Regular" charset="0"/>
            </a:endParaRPr>
          </a:p>
        </p:txBody>
      </p:sp>
      <p:pic>
        <p:nvPicPr>
          <p:cNvPr id="3" name="Picture 2"/>
          <p:cNvPicPr>
            <a:picLocks noChangeAspect="1"/>
          </p:cNvPicPr>
          <p:nvPr/>
        </p:nvPicPr>
        <p:blipFill>
          <a:blip r:embed="rId4">
            <a:clrChange>
              <a:clrFrom>
                <a:srgbClr val="F2F2F2"/>
              </a:clrFrom>
              <a:clrTo>
                <a:srgbClr val="F2F2F2">
                  <a:alpha val="0"/>
                </a:srgbClr>
              </a:clrTo>
            </a:clrChange>
            <a:extLst>
              <a:ext uri="{28A0092B-C50C-407E-A947-70E740481C1C}">
                <a14:useLocalDpi xmlns:a14="http://schemas.microsoft.com/office/drawing/2010/main" val="0"/>
              </a:ext>
            </a:extLst>
          </a:blip>
          <a:stretch>
            <a:fillRect/>
          </a:stretch>
        </p:blipFill>
        <p:spPr>
          <a:xfrm>
            <a:off x="4246565" y="1426727"/>
            <a:ext cx="7237280" cy="4801545"/>
          </a:xfrm>
          <a:prstGeom prst="rect">
            <a:avLst/>
          </a:prstGeom>
        </p:spPr>
      </p:pic>
    </p:spTree>
    <p:extLst>
      <p:ext uri="{BB962C8B-B14F-4D97-AF65-F5344CB8AC3E}">
        <p14:creationId xmlns:p14="http://schemas.microsoft.com/office/powerpoint/2010/main" val="17042872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38549"/>
            <a:ext cx="10515600" cy="1325563"/>
          </a:xfrm>
        </p:spPr>
        <p:txBody>
          <a:bodyPr>
            <a:normAutofit/>
          </a:bodyPr>
          <a:lstStyle/>
          <a:p>
            <a:r>
              <a:rPr lang="en-US" sz="4800" dirty="0" smtClean="0">
                <a:solidFill>
                  <a:schemeClr val="bg1"/>
                </a:solidFill>
                <a:latin typeface="Calibri Regular" charset="0"/>
                <a:cs typeface="Calibri Regular" charset="0"/>
              </a:rPr>
              <a:t>Cost of Textbooks at USF </a:t>
            </a:r>
            <a:endParaRPr lang="en-US" sz="4800" dirty="0">
              <a:solidFill>
                <a:schemeClr val="bg1"/>
              </a:solidFill>
              <a:latin typeface="Calibri Regular" charset="0"/>
              <a:cs typeface="Calibri Regular" charset="0"/>
            </a:endParaRPr>
          </a:p>
        </p:txBody>
      </p:sp>
      <p:sp>
        <p:nvSpPr>
          <p:cNvPr id="6" name="Content Placeholder 5"/>
          <p:cNvSpPr>
            <a:spLocks noGrp="1"/>
          </p:cNvSpPr>
          <p:nvPr>
            <p:ph idx="1"/>
          </p:nvPr>
        </p:nvSpPr>
        <p:spPr>
          <a:xfrm>
            <a:off x="1448390" y="3268942"/>
            <a:ext cx="10078571" cy="4351338"/>
          </a:xfrm>
        </p:spPr>
        <p:txBody>
          <a:bodyPr>
            <a:normAutofit/>
          </a:bodyPr>
          <a:lstStyle/>
          <a:p>
            <a:r>
              <a:rPr lang="en-US" sz="3200" dirty="0" smtClean="0">
                <a:solidFill>
                  <a:srgbClr val="139473"/>
                </a:solidFill>
                <a:latin typeface="Calibri Regular" charset="0"/>
                <a:cs typeface="Calibri Regular" charset="0"/>
              </a:rPr>
              <a:t>Cost of textbooks, national average per credit hour:  $41</a:t>
            </a:r>
          </a:p>
          <a:p>
            <a:r>
              <a:rPr lang="en-US" sz="3200" dirty="0" smtClean="0">
                <a:solidFill>
                  <a:srgbClr val="139473"/>
                </a:solidFill>
                <a:latin typeface="Calibri Regular" charset="0"/>
                <a:cs typeface="Calibri Regular" charset="0"/>
              </a:rPr>
              <a:t>USF average per credit hour: $46 </a:t>
            </a:r>
            <a:endParaRPr lang="en-US" sz="3200" dirty="0">
              <a:solidFill>
                <a:srgbClr val="139473"/>
              </a:solidFill>
              <a:latin typeface="Calibri Regular" charset="0"/>
              <a:cs typeface="Calibri Regular" charset="0"/>
            </a:endParaRPr>
          </a:p>
          <a:p>
            <a:pPr marL="0" indent="0">
              <a:buNone/>
            </a:pPr>
            <a:endParaRPr lang="en-US" sz="3200" dirty="0">
              <a:solidFill>
                <a:srgbClr val="139473"/>
              </a:solidFill>
              <a:latin typeface="Calibri Regular" charset="0"/>
              <a:cs typeface="Calibri Regular" charset="0"/>
            </a:endParaRPr>
          </a:p>
        </p:txBody>
      </p:sp>
      <p:sp>
        <p:nvSpPr>
          <p:cNvPr id="8" name="Content Placeholder 2"/>
          <p:cNvSpPr txBox="1">
            <a:spLocks/>
          </p:cNvSpPr>
          <p:nvPr/>
        </p:nvSpPr>
        <p:spPr>
          <a:xfrm>
            <a:off x="665040" y="3557272"/>
            <a:ext cx="10861921" cy="17471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endParaRPr lang="en-US" sz="4400" dirty="0">
              <a:latin typeface="Calibri Regular" charset="0"/>
              <a:cs typeface="Calibri Regular" charset="0"/>
            </a:endParaRPr>
          </a:p>
        </p:txBody>
      </p:sp>
    </p:spTree>
    <p:extLst>
      <p:ext uri="{BB962C8B-B14F-4D97-AF65-F5344CB8AC3E}">
        <p14:creationId xmlns:p14="http://schemas.microsoft.com/office/powerpoint/2010/main" val="363033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200" y="1"/>
            <a:ext cx="8278906" cy="1093694"/>
          </a:xfrm>
        </p:spPr>
        <p:txBody>
          <a:bodyPr>
            <a:noAutofit/>
          </a:bodyPr>
          <a:lstStyle/>
          <a:p>
            <a:r>
              <a:rPr lang="en-US" sz="4000" dirty="0" smtClean="0">
                <a:solidFill>
                  <a:schemeClr val="bg1"/>
                </a:solidFill>
                <a:latin typeface="Calibri Regular" charset="0"/>
                <a:cs typeface="Calibri Regular" charset="0"/>
              </a:rPr>
              <a:t>Student Textbook and Course Materials Survey</a:t>
            </a:r>
            <a:endParaRPr lang="en-US" sz="4000" dirty="0">
              <a:solidFill>
                <a:schemeClr val="bg1"/>
              </a:solidFill>
              <a:latin typeface="Calibri Regular" charset="0"/>
              <a:cs typeface="Calibri Regular" charset="0"/>
            </a:endParaRPr>
          </a:p>
        </p:txBody>
      </p:sp>
      <p:sp>
        <p:nvSpPr>
          <p:cNvPr id="8" name="Content Placeholder 2"/>
          <p:cNvSpPr txBox="1">
            <a:spLocks/>
          </p:cNvSpPr>
          <p:nvPr/>
        </p:nvSpPr>
        <p:spPr>
          <a:xfrm>
            <a:off x="838201" y="3152633"/>
            <a:ext cx="10893510" cy="15558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dirty="0" smtClean="0">
                <a:solidFill>
                  <a:srgbClr val="139473"/>
                </a:solidFill>
                <a:latin typeface="Calibri Regular" charset="0"/>
                <a:cs typeface="Calibri Regular" charset="0"/>
              </a:rPr>
              <a:t>66% </a:t>
            </a:r>
            <a:r>
              <a:rPr lang="en-US" sz="4400" dirty="0">
                <a:solidFill>
                  <a:srgbClr val="139473"/>
                </a:solidFill>
                <a:latin typeface="Calibri Regular" charset="0"/>
                <a:cs typeface="Calibri Regular" charset="0"/>
              </a:rPr>
              <a:t>of </a:t>
            </a:r>
            <a:r>
              <a:rPr lang="en-US" sz="4400" dirty="0" smtClean="0">
                <a:solidFill>
                  <a:srgbClr val="139473"/>
                </a:solidFill>
                <a:latin typeface="Calibri Regular" charset="0"/>
                <a:cs typeface="Calibri Regular" charset="0"/>
              </a:rPr>
              <a:t>students </a:t>
            </a:r>
            <a:r>
              <a:rPr lang="en-US" sz="4400" dirty="0">
                <a:solidFill>
                  <a:srgbClr val="139473"/>
                </a:solidFill>
                <a:latin typeface="Calibri Regular" charset="0"/>
                <a:cs typeface="Calibri Regular" charset="0"/>
              </a:rPr>
              <a:t>cannot purchase textbooks due to </a:t>
            </a:r>
            <a:r>
              <a:rPr lang="en-US" sz="4400" dirty="0" smtClean="0">
                <a:solidFill>
                  <a:srgbClr val="139473"/>
                </a:solidFill>
                <a:latin typeface="Calibri Regular" charset="0"/>
                <a:cs typeface="Calibri Regular" charset="0"/>
              </a:rPr>
              <a:t>cost </a:t>
            </a:r>
            <a:endParaRPr lang="en-US" sz="4400" dirty="0">
              <a:solidFill>
                <a:srgbClr val="139473"/>
              </a:solidFill>
              <a:latin typeface="Calibri Regular" charset="0"/>
              <a:cs typeface="Calibri Regular" charset="0"/>
            </a:endParaRPr>
          </a:p>
        </p:txBody>
      </p:sp>
      <p:sp>
        <p:nvSpPr>
          <p:cNvPr id="5" name="TextBox 4"/>
          <p:cNvSpPr txBox="1"/>
          <p:nvPr/>
        </p:nvSpPr>
        <p:spPr>
          <a:xfrm>
            <a:off x="2254141" y="6046407"/>
            <a:ext cx="8061630" cy="369332"/>
          </a:xfrm>
          <a:prstGeom prst="rect">
            <a:avLst/>
          </a:prstGeom>
          <a:noFill/>
        </p:spPr>
        <p:txBody>
          <a:bodyPr wrap="none" rtlCol="0">
            <a:spAutoFit/>
          </a:bodyPr>
          <a:lstStyle/>
          <a:p>
            <a:r>
              <a:rPr lang="en-US" dirty="0" smtClean="0">
                <a:solidFill>
                  <a:srgbClr val="E7E6E6">
                    <a:lumMod val="50000"/>
                  </a:srgbClr>
                </a:solidFill>
                <a:latin typeface="Calibri Regular" charset="0"/>
                <a:cs typeface="Calibri Regular" charset="0"/>
              </a:rPr>
              <a:t>Source</a:t>
            </a:r>
            <a:r>
              <a:rPr lang="en-US" dirty="0">
                <a:solidFill>
                  <a:srgbClr val="E7E6E6">
                    <a:lumMod val="50000"/>
                  </a:srgbClr>
                </a:solidFill>
                <a:latin typeface="Calibri Regular" charset="0"/>
                <a:cs typeface="Calibri Regular" charset="0"/>
              </a:rPr>
              <a:t>: </a:t>
            </a:r>
            <a:r>
              <a:rPr lang="en-US" dirty="0" smtClean="0">
                <a:solidFill>
                  <a:srgbClr val="E7E6E6">
                    <a:lumMod val="50000"/>
                  </a:srgbClr>
                </a:solidFill>
                <a:latin typeface="Calibri Regular" charset="0"/>
              </a:rPr>
              <a:t>2016 Student Textbook and Course Materials Survey, Florida Virtual Campus</a:t>
            </a:r>
            <a:endParaRPr lang="en-US" dirty="0">
              <a:solidFill>
                <a:srgbClr val="E7E6E6">
                  <a:lumMod val="50000"/>
                </a:srgbClr>
              </a:solidFill>
              <a:latin typeface="Calibri Regular" charset="0"/>
            </a:endParaRPr>
          </a:p>
        </p:txBody>
      </p:sp>
    </p:spTree>
    <p:extLst>
      <p:ext uri="{BB962C8B-B14F-4D97-AF65-F5344CB8AC3E}">
        <p14:creationId xmlns:p14="http://schemas.microsoft.com/office/powerpoint/2010/main" val="3965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882" y="0"/>
            <a:ext cx="8333153" cy="1093695"/>
          </a:xfrm>
        </p:spPr>
        <p:txBody>
          <a:bodyPr>
            <a:noAutofit/>
          </a:bodyPr>
          <a:lstStyle/>
          <a:p>
            <a:r>
              <a:rPr lang="en-US" sz="4000" dirty="0" smtClean="0">
                <a:solidFill>
                  <a:schemeClr val="bg1"/>
                </a:solidFill>
                <a:latin typeface="Calibri Regular" charset="0"/>
                <a:cs typeface="Calibri Regular" charset="0"/>
              </a:rPr>
              <a:t>Textbook Costs:  Impact on Florida Students in Higher </a:t>
            </a:r>
            <a:r>
              <a:rPr lang="en-US" sz="4000" dirty="0" smtClean="0">
                <a:solidFill>
                  <a:schemeClr val="bg1"/>
                </a:solidFill>
                <a:cs typeface="Calibri Regular" charset="0"/>
              </a:rPr>
              <a:t>E</a:t>
            </a:r>
            <a:r>
              <a:rPr lang="en-US" sz="4000" dirty="0" smtClean="0">
                <a:solidFill>
                  <a:schemeClr val="bg1"/>
                </a:solidFill>
                <a:latin typeface="Calibri Regular" charset="0"/>
                <a:cs typeface="Calibri Regular" charset="0"/>
              </a:rPr>
              <a:t>ducation </a:t>
            </a:r>
            <a:endParaRPr lang="en-US" sz="4000" dirty="0">
              <a:solidFill>
                <a:schemeClr val="bg1"/>
              </a:solidFill>
              <a:latin typeface="Calibri Regular" charset="0"/>
              <a:cs typeface="Calibri Regular" charset="0"/>
            </a:endParaRPr>
          </a:p>
        </p:txBody>
      </p:sp>
      <p:sp>
        <p:nvSpPr>
          <p:cNvPr id="8" name="Content Placeholder 2"/>
          <p:cNvSpPr txBox="1">
            <a:spLocks/>
          </p:cNvSpPr>
          <p:nvPr/>
        </p:nvSpPr>
        <p:spPr>
          <a:xfrm>
            <a:off x="869789" y="3588139"/>
            <a:ext cx="10861921" cy="174718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en-US" sz="4400" dirty="0">
              <a:solidFill>
                <a:prstClr val="black"/>
              </a:solidFill>
              <a:latin typeface="Calibri Regular" charset="0"/>
              <a:cs typeface="Calibri Regular" charset="0"/>
            </a:endParaRPr>
          </a:p>
        </p:txBody>
      </p:sp>
      <p:pic>
        <p:nvPicPr>
          <p:cNvPr id="3" name="Picture 2"/>
          <p:cNvPicPr>
            <a:picLocks noChangeAspect="1"/>
          </p:cNvPicPr>
          <p:nvPr/>
        </p:nvPicPr>
        <p:blipFill>
          <a:blip r:embed="rId4">
            <a:clrChange>
              <a:clrFrom>
                <a:srgbClr val="FFFFFF"/>
              </a:clrFrom>
              <a:clrTo>
                <a:srgbClr val="FFFFFF">
                  <a:alpha val="0"/>
                </a:srgbClr>
              </a:clrTo>
            </a:clrChange>
          </a:blip>
          <a:stretch>
            <a:fillRect/>
          </a:stretch>
        </p:blipFill>
        <p:spPr>
          <a:xfrm>
            <a:off x="2232211" y="2351256"/>
            <a:ext cx="8126034" cy="3840546"/>
          </a:xfrm>
          <a:prstGeom prst="rect">
            <a:avLst/>
          </a:prstGeom>
        </p:spPr>
      </p:pic>
      <p:sp>
        <p:nvSpPr>
          <p:cNvPr id="9" name="TextBox 8"/>
          <p:cNvSpPr txBox="1"/>
          <p:nvPr/>
        </p:nvSpPr>
        <p:spPr>
          <a:xfrm>
            <a:off x="1757347" y="6322103"/>
            <a:ext cx="9075761" cy="369332"/>
          </a:xfrm>
          <a:prstGeom prst="rect">
            <a:avLst/>
          </a:prstGeom>
          <a:noFill/>
        </p:spPr>
        <p:txBody>
          <a:bodyPr wrap="square" rtlCol="0">
            <a:spAutoFit/>
          </a:bodyPr>
          <a:lstStyle/>
          <a:p>
            <a:pPr algn="ctr"/>
            <a:r>
              <a:rPr lang="en-US" dirty="0" smtClean="0">
                <a:solidFill>
                  <a:srgbClr val="E7E6E6">
                    <a:lumMod val="50000"/>
                  </a:srgbClr>
                </a:solidFill>
                <a:latin typeface="Calibri Regular" charset="0"/>
                <a:cs typeface="Calibri Regular" charset="0"/>
              </a:rPr>
              <a:t>Source</a:t>
            </a:r>
            <a:r>
              <a:rPr lang="en-US" dirty="0">
                <a:solidFill>
                  <a:srgbClr val="E7E6E6">
                    <a:lumMod val="50000"/>
                  </a:srgbClr>
                </a:solidFill>
                <a:latin typeface="Calibri Regular" charset="0"/>
                <a:cs typeface="Calibri Regular" charset="0"/>
              </a:rPr>
              <a:t>: </a:t>
            </a:r>
            <a:r>
              <a:rPr lang="en-US" dirty="0" smtClean="0">
                <a:solidFill>
                  <a:srgbClr val="E7E6E6">
                    <a:lumMod val="50000"/>
                  </a:srgbClr>
                </a:solidFill>
                <a:latin typeface="Calibri Regular" charset="0"/>
              </a:rPr>
              <a:t>2016 Student Textbook and Course Materials Survey, Florida Virtual Campus</a:t>
            </a:r>
            <a:endParaRPr lang="en-US" dirty="0">
              <a:solidFill>
                <a:srgbClr val="E7E6E6">
                  <a:lumMod val="50000"/>
                </a:srgbClr>
              </a:solidFill>
              <a:latin typeface="Calibri Regular" charset="0"/>
            </a:endParaRPr>
          </a:p>
        </p:txBody>
      </p:sp>
    </p:spTree>
    <p:extLst>
      <p:ext uri="{BB962C8B-B14F-4D97-AF65-F5344CB8AC3E}">
        <p14:creationId xmlns:p14="http://schemas.microsoft.com/office/powerpoint/2010/main" val="4042199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nodePh="1">
                                  <p:stCondLst>
                                    <p:cond delay="0"/>
                                  </p:stCondLst>
                                  <p:endCondLst>
                                    <p:cond evt="begin" delay="0">
                                      <p:tn val="5"/>
                                    </p:cond>
                                  </p:end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ACA3B"/>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xt_and_Picture_Fade_on_Path.potx" id="{945DB302-3CF0-4D4B-8700-79B95C40A22F}" vid="{D7D3B775-AB83-4048-B9FF-CD4D78EBA0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A36964A-DCA1-46AB-8B79-117CAE6018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4217</TotalTime>
  <Words>1696</Words>
  <Application>Microsoft Macintosh PowerPoint</Application>
  <PresentationFormat>Widescreen</PresentationFormat>
  <Paragraphs>167</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Calibri Regular</vt:lpstr>
      <vt:lpstr>Arial</vt:lpstr>
      <vt:lpstr>Office Theme</vt:lpstr>
      <vt:lpstr>Understanding the Issues:  Textbook Affordability at USF </vt:lpstr>
      <vt:lpstr>Rising textbook costs </vt:lpstr>
      <vt:lpstr>The Textbook Market </vt:lpstr>
      <vt:lpstr>Legislation and Regulations Specific  to Textbook Affordability</vt:lpstr>
      <vt:lpstr>Performance-Based Funding Related  to Textbook Affordability  </vt:lpstr>
      <vt:lpstr>A Look at USF </vt:lpstr>
      <vt:lpstr>Cost of Textbooks at USF </vt:lpstr>
      <vt:lpstr>Student Textbook and Course Materials Survey</vt:lpstr>
      <vt:lpstr>Textbook Costs:  Impact on Florida Students in Higher Education </vt:lpstr>
      <vt:lpstr>Resources from the USF Libraries to Help You Help Your Students</vt:lpstr>
      <vt:lpstr>PowerPoint Presentation</vt:lpstr>
      <vt:lpstr>How Can Faculty Help?</vt:lpstr>
      <vt:lpstr>What Can USF do to Help?</vt:lpstr>
      <vt:lpstr>Contact Us</vt:lpstr>
    </vt:vector>
  </TitlesOfParts>
  <Company>University of South Florida</Company>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Textbook Affordability: A Role for Academic Libraries</dc:title>
  <dc:creator>Metz-Wiseman, Monica</dc:creator>
  <cp:keywords/>
  <cp:lastModifiedBy>Sabean, Ryan</cp:lastModifiedBy>
  <cp:revision>168</cp:revision>
  <cp:lastPrinted>2017-11-03T21:58:32Z</cp:lastPrinted>
  <dcterms:created xsi:type="dcterms:W3CDTF">2016-06-15T19:07:48Z</dcterms:created>
  <dcterms:modified xsi:type="dcterms:W3CDTF">2018-01-18T16:15:37Z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TC040144299991</vt:lpwstr>
  </property>
</Properties>
</file>